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2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2" r:id="rId7"/>
    <p:sldId id="291" r:id="rId8"/>
    <p:sldId id="292" r:id="rId9"/>
    <p:sldId id="319" r:id="rId10"/>
    <p:sldId id="294" r:id="rId11"/>
    <p:sldId id="293" r:id="rId12"/>
    <p:sldId id="265" r:id="rId13"/>
    <p:sldId id="297" r:id="rId14"/>
    <p:sldId id="267" r:id="rId15"/>
    <p:sldId id="321" r:id="rId16"/>
    <p:sldId id="269" r:id="rId17"/>
    <p:sldId id="298" r:id="rId18"/>
    <p:sldId id="299" r:id="rId19"/>
    <p:sldId id="272" r:id="rId20"/>
    <p:sldId id="303" r:id="rId21"/>
    <p:sldId id="305" r:id="rId22"/>
    <p:sldId id="27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31" r:id="rId36"/>
    <p:sldId id="330" r:id="rId37"/>
    <p:sldId id="324" r:id="rId38"/>
    <p:sldId id="325" r:id="rId39"/>
    <p:sldId id="329" r:id="rId40"/>
    <p:sldId id="328" r:id="rId41"/>
    <p:sldId id="320" r:id="rId42"/>
    <p:sldId id="290" r:id="rId43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2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21" autoAdjust="0"/>
  </p:normalViewPr>
  <p:slideViewPr>
    <p:cSldViewPr snapToGrid="0">
      <p:cViewPr varScale="1">
        <p:scale>
          <a:sx n="106" d="100"/>
          <a:sy n="106" d="100"/>
        </p:scale>
        <p:origin x="1512" y="114"/>
      </p:cViewPr>
      <p:guideLst>
        <p:guide pos="312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53077642693552"/>
          <c:y val="0.20228766521664954"/>
          <c:w val="0.71491053403721816"/>
          <c:h val="0.694674728347581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406618150627469E-17"/>
                  <c:y val="0.395555555555555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3AB-4297-BAF6-ED8BCE606D1C}"/>
                </c:ext>
              </c:extLst>
            </c:dLbl>
            <c:dLbl>
              <c:idx val="1"/>
              <c:layout>
                <c:manualLayout>
                  <c:x val="-4.8813236301254938E-17"/>
                  <c:y val="0.407070642317562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3AB-4297-BAF6-ED8BCE606D1C}"/>
                </c:ext>
              </c:extLst>
            </c:dLbl>
            <c:dLbl>
              <c:idx val="2"/>
              <c:layout>
                <c:manualLayout>
                  <c:x val="4.8813236301254938E-17"/>
                  <c:y val="0.4114477459983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3AB-4297-BAF6-ED8BCE606D1C}"/>
                </c:ext>
              </c:extLst>
            </c:dLbl>
            <c:dLbl>
              <c:idx val="3"/>
              <c:layout>
                <c:manualLayout>
                  <c:x val="-2.6625709197777864E-3"/>
                  <c:y val="0.4114477459983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3AB-4297-BAF6-ED8BCE606D1C}"/>
                </c:ext>
              </c:extLst>
            </c:dLbl>
            <c:dLbl>
              <c:idx val="4"/>
              <c:layout>
                <c:manualLayout>
                  <c:x val="-2.6625709197777864E-3"/>
                  <c:y val="0.4114477459983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Лист1!$A$3:$A$7</c:f>
              <c:strCache>
                <c:ptCount val="4"/>
                <c:pt idx="0">
                  <c:v>2021 г</c:v>
                </c:pt>
                <c:pt idx="1">
                  <c:v>2022 г</c:v>
                </c:pt>
                <c:pt idx="2">
                  <c:v>2023 г</c:v>
                </c:pt>
                <c:pt idx="3">
                  <c:v>2024 г</c:v>
                </c:pt>
              </c:strCache>
            </c:strRef>
          </c:cat>
          <c:val>
            <c:numRef>
              <c:f>Лист1!$B$3:$B$7</c:f>
              <c:numCache>
                <c:formatCode>#,##0.00</c:formatCode>
                <c:ptCount val="5"/>
                <c:pt idx="0">
                  <c:v>2633587</c:v>
                </c:pt>
                <c:pt idx="1">
                  <c:v>3371149.03</c:v>
                </c:pt>
                <c:pt idx="2">
                  <c:v>3913829.95</c:v>
                </c:pt>
                <c:pt idx="3">
                  <c:v>3718224.84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AB-4297-BAF6-ED8BCE606D1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gradFill>
              <a:gsLst>
                <a:gs pos="100000">
                  <a:schemeClr val="accent2">
                    <a:alpha val="0"/>
                  </a:schemeClr>
                </a:gs>
                <a:gs pos="50000">
                  <a:schemeClr val="accent2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406618150627469E-17"/>
                  <c:y val="0.315555555555555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3AB-4297-BAF6-ED8BCE606D1C}"/>
                </c:ext>
              </c:extLst>
            </c:dLbl>
            <c:dLbl>
              <c:idx val="1"/>
              <c:layout>
                <c:manualLayout>
                  <c:x val="0"/>
                  <c:y val="0.402693538636728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3AB-4297-BAF6-ED8BCE606D1C}"/>
                </c:ext>
              </c:extLst>
            </c:dLbl>
            <c:dLbl>
              <c:idx val="2"/>
              <c:layout>
                <c:manualLayout>
                  <c:x val="3.9938563796666797E-3"/>
                  <c:y val="0.389562227594226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3AB-4297-BAF6-ED8BCE606D1C}"/>
                </c:ext>
              </c:extLst>
            </c:dLbl>
            <c:dLbl>
              <c:idx val="3"/>
              <c:layout>
                <c:manualLayout>
                  <c:x val="7.9877127593333593E-3"/>
                  <c:y val="0.424579057040898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3AB-4297-BAF6-ED8BCE606D1C}"/>
                </c:ext>
              </c:extLst>
            </c:dLbl>
            <c:dLbl>
              <c:idx val="4"/>
              <c:layout>
                <c:manualLayout>
                  <c:x val="5.3251418395555729E-3"/>
                  <c:y val="0.415824849679230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4"/>
                <c:pt idx="0">
                  <c:v>2021 г</c:v>
                </c:pt>
                <c:pt idx="1">
                  <c:v>2022 г</c:v>
                </c:pt>
                <c:pt idx="2">
                  <c:v>2023 г</c:v>
                </c:pt>
                <c:pt idx="3">
                  <c:v>2024 г</c:v>
                </c:pt>
              </c:strCache>
            </c:strRef>
          </c:cat>
          <c:val>
            <c:numRef>
              <c:f>Лист1!$C$3:$C$7</c:f>
              <c:numCache>
                <c:formatCode>#,##0.00</c:formatCode>
                <c:ptCount val="5"/>
                <c:pt idx="0">
                  <c:v>2658010</c:v>
                </c:pt>
                <c:pt idx="1">
                  <c:v>3385521.87</c:v>
                </c:pt>
                <c:pt idx="2">
                  <c:v>3925930</c:v>
                </c:pt>
                <c:pt idx="3">
                  <c:v>3723225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AB-4297-BAF6-ED8BCE606D1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Дефит  (-)/Профицит(+)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98156913900004E-2"/>
                  <c:y val="0.268544706830685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3AB-4297-BAF6-ED8BCE606D1C}"/>
                </c:ext>
              </c:extLst>
            </c:dLbl>
            <c:dLbl>
              <c:idx val="1"/>
              <c:layout>
                <c:manualLayout>
                  <c:x val="7.9877127593333593E-3"/>
                  <c:y val="0.276682425219494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3AB-4297-BAF6-ED8BCE606D1C}"/>
                </c:ext>
              </c:extLst>
            </c:dLbl>
            <c:dLbl>
              <c:idx val="2"/>
              <c:layout>
                <c:manualLayout>
                  <c:x val="6.6564272994443681E-3"/>
                  <c:y val="0.30109558038592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3AB-4297-BAF6-ED8BCE606D1C}"/>
                </c:ext>
              </c:extLst>
            </c:dLbl>
            <c:dLbl>
              <c:idx val="3"/>
              <c:layout>
                <c:manualLayout>
                  <c:x val="1.0650283679111049E-2"/>
                  <c:y val="0.260406988441876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3AB-4297-BAF6-ED8BCE606D1C}"/>
                </c:ext>
              </c:extLst>
            </c:dLbl>
            <c:dLbl>
              <c:idx val="4"/>
              <c:layout>
                <c:manualLayout>
                  <c:x val="1.0650283679111049E-2"/>
                  <c:y val="0.272613566025089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3AB-4297-BAF6-ED8BCE606D1C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4"/>
                <c:pt idx="0">
                  <c:v>2021 г</c:v>
                </c:pt>
                <c:pt idx="1">
                  <c:v>2022 г</c:v>
                </c:pt>
                <c:pt idx="2">
                  <c:v>2023 г</c:v>
                </c:pt>
                <c:pt idx="3">
                  <c:v>2024 г</c:v>
                </c:pt>
              </c:strCache>
            </c:strRef>
          </c:cat>
          <c:val>
            <c:numRef>
              <c:f>Лист1!$D$3:$D$7</c:f>
              <c:numCache>
                <c:formatCode>#,##0.00</c:formatCode>
                <c:ptCount val="5"/>
                <c:pt idx="0">
                  <c:v>-24423</c:v>
                </c:pt>
                <c:pt idx="1">
                  <c:v>-14372.840000000317</c:v>
                </c:pt>
                <c:pt idx="2">
                  <c:v>-12100.049999999814</c:v>
                </c:pt>
                <c:pt idx="3">
                  <c:v>-5000.160000000149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AB-4297-BAF6-ED8BCE606D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45869712"/>
        <c:axId val="245868400"/>
        <c:axId val="0"/>
      </c:bar3DChart>
      <c:catAx>
        <c:axId val="24586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5868400"/>
        <c:crosses val="autoZero"/>
        <c:auto val="1"/>
        <c:lblAlgn val="ctr"/>
        <c:lblOffset val="100"/>
        <c:noMultiLvlLbl val="0"/>
      </c:catAx>
      <c:valAx>
        <c:axId val="24586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5869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6322303226879351"/>
          <c:y val="9.1736135710091649E-2"/>
          <c:w val="0.2325350983678687"/>
          <c:h val="0.882159445243411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70"/>
      <c:depthPercent val="180"/>
      <c:rAngAx val="0"/>
      <c:perspective val="1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2.1445270208091439E-2"/>
          <c:w val="0.63096548298899924"/>
          <c:h val="0.9593225776766234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254000" dir="6600000" sx="90000" sy="90000" algn="ctr" rotWithShape="0">
                <a:prstClr val="black">
                  <a:alpha val="20000"/>
                </a:prstClr>
              </a:outerShdw>
            </a:effectLst>
          </c:spPr>
          <c:dPt>
            <c:idx val="0"/>
            <c:bubble3D val="0"/>
            <c:spPr>
              <a:solidFill>
                <a:schemeClr val="accent5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0E-431F-8DD6-8CEBE7F38B7E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650E-431F-8DD6-8CEBE7F38B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1B2-4386-A168-6DD97256130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1B2-4386-A168-6DD972561304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650E-431F-8DD6-8CEBE7F38B7E}"/>
              </c:ext>
            </c:extLst>
          </c:dPt>
          <c:dPt>
            <c:idx val="5"/>
            <c:bubble3D val="0"/>
            <c:spPr>
              <a:solidFill>
                <a:srgbClr val="FF99FF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50E-431F-8DD6-8CEBE7F38B7E}"/>
              </c:ext>
            </c:extLst>
          </c:dPt>
          <c:dPt>
            <c:idx val="6"/>
            <c:bubble3D val="0"/>
            <c:spPr>
              <a:solidFill>
                <a:schemeClr val="bg2">
                  <a:lumMod val="7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650E-431F-8DD6-8CEBE7F38B7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50E-431F-8DD6-8CEBE7F38B7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C1B2-4386-A168-6DD97256130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C1B2-4386-A168-6DD97256130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C1B2-4386-A168-6DD972561304}"/>
              </c:ext>
            </c:extLst>
          </c:dPt>
          <c:dPt>
            <c:idx val="11"/>
            <c:bubble3D val="0"/>
            <c:spPr>
              <a:solidFill>
                <a:srgbClr val="7030A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50E-431F-8DD6-8CEBE7F38B7E}"/>
              </c:ext>
            </c:extLst>
          </c:dPt>
          <c:dLbls>
            <c:dLbl>
              <c:idx val="0"/>
              <c:layout>
                <c:manualLayout>
                  <c:x val="-7.9674897358429947E-2"/>
                  <c:y val="-0.1726850638917789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50E-431F-8DD6-8CEBE7F38B7E}"/>
                </c:ext>
              </c:extLst>
            </c:dLbl>
            <c:dLbl>
              <c:idx val="6"/>
              <c:layout>
                <c:manualLayout>
                  <c:x val="3.4478169580236855E-2"/>
                  <c:y val="0.1663960403574312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50E-431F-8DD6-8CEBE7F38B7E}"/>
                </c:ext>
              </c:extLst>
            </c:dLbl>
            <c:dLbl>
              <c:idx val="7"/>
              <c:layout>
                <c:manualLayout>
                  <c:x val="-1.0250771026788954E-2"/>
                  <c:y val="0.146846243859364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50E-431F-8DD6-8CEBE7F38B7E}"/>
                </c:ext>
              </c:extLst>
            </c:dLbl>
            <c:dLbl>
              <c:idx val="11"/>
              <c:layout>
                <c:manualLayout>
                  <c:x val="6.6196828089714263E-2"/>
                  <c:y val="-9.12073520510524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50E-431F-8DD6-8CEBE7F38B7E}"/>
                </c:ext>
              </c:extLst>
            </c:dLbl>
            <c:numFmt formatCode="0.00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Лист1!$A$2:$A$13</c:f>
              <c:strCache>
                <c:ptCount val="12"/>
                <c:pt idx="0">
                  <c:v>Налог на доходы физических лиц  885 000 тыс.руб. (26,25%)</c:v>
                </c:pt>
                <c:pt idx="1">
                  <c:v>Упрощенная система налогообложения 94 000 тыс.руб. (2,79%)</c:v>
                </c:pt>
                <c:pt idx="2">
                  <c:v>Патентная система налогообложения 11 000 тыс. руб. (0,33%)</c:v>
                </c:pt>
                <c:pt idx="3">
                  <c:v>Земельный налог 103 000. тыс.руб. (3,06%)</c:v>
                </c:pt>
                <c:pt idx="4">
                  <c:v>Налог на имущество физических лиц 43 000 тыс.руб. (1,28%)
</c:v>
                </c:pt>
                <c:pt idx="5">
                  <c:v>Акцизы по подакцизным товарам(продукции) 40 318 тыс.руб. (1,20%)</c:v>
                </c:pt>
                <c:pt idx="6">
                  <c:v>Государственная пошлина 8 000 тыс.руб. (0,24%)</c:v>
                </c:pt>
                <c:pt idx="7">
                  <c:v>Доходы от использования имущества 40 881 тыс.руб. (1,21%)</c:v>
                </c:pt>
                <c:pt idx="8">
                  <c:v>Доходы от продажи материальных и нематериальных активов 15 700 тыс.руб. (0,47%)</c:v>
                </c:pt>
                <c:pt idx="9">
                  <c:v>Штрафные санкции 4 300 тыс.руб. (0,13%)</c:v>
                </c:pt>
                <c:pt idx="10">
                  <c:v>Иные неналоговые доходы 6 611 тыс.руб. (0,17%)</c:v>
                </c:pt>
                <c:pt idx="11">
                  <c:v>
Безвозмездные поступления 2 119 839,03 тыс.руб. (62,87%)</c:v>
                </c:pt>
              </c:strCache>
            </c:strRef>
          </c:cat>
          <c:val>
            <c:numRef>
              <c:f>Лист1!$B$2:$B$13</c:f>
              <c:numCache>
                <c:formatCode>0.00</c:formatCode>
                <c:ptCount val="12"/>
                <c:pt idx="0">
                  <c:v>885000</c:v>
                </c:pt>
                <c:pt idx="1">
                  <c:v>94000</c:v>
                </c:pt>
                <c:pt idx="2">
                  <c:v>11000</c:v>
                </c:pt>
                <c:pt idx="3">
                  <c:v>103000</c:v>
                </c:pt>
                <c:pt idx="4">
                  <c:v>43000</c:v>
                </c:pt>
                <c:pt idx="5">
                  <c:v>40318</c:v>
                </c:pt>
                <c:pt idx="6">
                  <c:v>8000</c:v>
                </c:pt>
                <c:pt idx="7">
                  <c:v>40881</c:v>
                </c:pt>
                <c:pt idx="8">
                  <c:v>15700</c:v>
                </c:pt>
                <c:pt idx="9">
                  <c:v>4300</c:v>
                </c:pt>
                <c:pt idx="10">
                  <c:v>6111</c:v>
                </c:pt>
                <c:pt idx="11">
                  <c:v>2119839.0299999998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0E-431F-8DD6-8CEBE7F38B7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9-C1B2-4386-A168-6DD9725613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B-C1B2-4386-A168-6DD9725613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D-C1B2-4386-A168-6DD97256130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F-C1B2-4386-A168-6DD97256130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1-C1B2-4386-A168-6DD97256130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3-C1B2-4386-A168-6DD97256130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5-C1B2-4386-A168-6DD97256130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7-C1B2-4386-A168-6DD97256130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9-C1B2-4386-A168-6DD97256130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B-C1B2-4386-A168-6DD97256130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D-C1B2-4386-A168-6DD97256130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F-C1B2-4386-A168-6DD972561304}"/>
              </c:ext>
            </c:extLst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Налог на доходы физических лиц  885 000 тыс.руб. (26,25%)</c:v>
                </c:pt>
                <c:pt idx="1">
                  <c:v>Упрощенная система налогообложения 94 000 тыс.руб. (2,79%)</c:v>
                </c:pt>
                <c:pt idx="2">
                  <c:v>Патентная система налогообложения 11 000 тыс. руб. (0,33%)</c:v>
                </c:pt>
                <c:pt idx="3">
                  <c:v>Земельный налог 103 000. тыс.руб. (3,06%)</c:v>
                </c:pt>
                <c:pt idx="4">
                  <c:v>Налог на имущество физических лиц 43 000 тыс.руб. (1,28%)
</c:v>
                </c:pt>
                <c:pt idx="5">
                  <c:v>Акцизы по подакцизным товарам(продукции) 40 318 тыс.руб. (1,20%)</c:v>
                </c:pt>
                <c:pt idx="6">
                  <c:v>Государственная пошлина 8 000 тыс.руб. (0,24%)</c:v>
                </c:pt>
                <c:pt idx="7">
                  <c:v>Доходы от использования имущества 40 881 тыс.руб. (1,21%)</c:v>
                </c:pt>
                <c:pt idx="8">
                  <c:v>Доходы от продажи материальных и нематериальных активов 15 700 тыс.руб. (0,47%)</c:v>
                </c:pt>
                <c:pt idx="9">
                  <c:v>Штрафные санкции 4 300 тыс.руб. (0,13%)</c:v>
                </c:pt>
                <c:pt idx="10">
                  <c:v>Иные неналоговые доходы 6 611 тыс.руб. (0,17%)</c:v>
                </c:pt>
                <c:pt idx="11">
                  <c:v>
Безвозмездные поступления 2 119 839,03 тыс.руб. (62,87%)</c:v>
                </c:pt>
              </c:strCache>
            </c:strRef>
          </c:cat>
          <c:val>
            <c:numRef>
              <c:f>Лист1!$C$2:$C$13</c:f>
              <c:numCache>
                <c:formatCode>0.00</c:formatCode>
                <c:ptCount val="12"/>
                <c:pt idx="0">
                  <c:v>26.252176694781127</c:v>
                </c:pt>
                <c:pt idx="1">
                  <c:v>2.7883667901801421</c:v>
                </c:pt>
                <c:pt idx="2">
                  <c:v>0.32629824140405922</c:v>
                </c:pt>
                <c:pt idx="3">
                  <c:v>3.0553380786016455</c:v>
                </c:pt>
                <c:pt idx="4">
                  <c:v>1.2755294891249589</c:v>
                </c:pt>
                <c:pt idx="5">
                  <c:v>1.1959720451753508</c:v>
                </c:pt>
                <c:pt idx="6">
                  <c:v>0.23730781193022488</c:v>
                </c:pt>
                <c:pt idx="7">
                  <c:v>1.2126725824399405</c:v>
                </c:pt>
                <c:pt idx="8">
                  <c:v>0.46571658091306634</c:v>
                </c:pt>
                <c:pt idx="9">
                  <c:v>0.12755294891249588</c:v>
                </c:pt>
                <c:pt idx="10">
                  <c:v>0.18127350483820054</c:v>
                </c:pt>
                <c:pt idx="11">
                  <c:v>62.881795231698788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0E-431F-8DD6-8CEBE7F38B7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099944063928824"/>
          <c:y val="9.8040574042960876E-3"/>
          <c:w val="0.38900055936071176"/>
          <c:h val="0.99019593545935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0" spc="5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>
      <a:glow rad="152400">
        <a:schemeClr val="accent1">
          <a:alpha val="40000"/>
        </a:schemeClr>
      </a:glow>
      <a:outerShdw blurRad="63500" dist="50800" dir="5400000" sx="16000" sy="16000" algn="ctr" rotWithShape="0">
        <a:srgbClr val="000000">
          <a:alpha val="43137"/>
        </a:srgbClr>
      </a:outerShdw>
      <a:softEdge rad="139700"/>
    </a:effectLst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Талдомского городского округа в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2021-2024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годах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2021г.(ожидаемое)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6642125722748161E-3"/>
                  <c:y val="0.185977242800496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2633587</c:v>
                </c:pt>
                <c:pt idx="1">
                  <c:v>1134298</c:v>
                </c:pt>
                <c:pt idx="2">
                  <c:v>72879</c:v>
                </c:pt>
                <c:pt idx="3">
                  <c:v>1426410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2E-4BCC-805D-A820CCBEE5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2022г. (план)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0511521452276477E-17"/>
                  <c:y val="0.2019230616351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3371149.03</c:v>
                </c:pt>
                <c:pt idx="1">
                  <c:v>1184318</c:v>
                </c:pt>
                <c:pt idx="2">
                  <c:v>66992</c:v>
                </c:pt>
                <c:pt idx="3">
                  <c:v>2119839.0299999998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2E-4BCC-805D-A820CCBEE5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2023г.(план)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0511521452276477E-17"/>
                  <c:y val="0.201923061635140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Лист1!$D$2:$D$5</c:f>
              <c:numCache>
                <c:formatCode>#,##0.00</c:formatCode>
                <c:ptCount val="4"/>
                <c:pt idx="0">
                  <c:v>3913829.95</c:v>
                </c:pt>
                <c:pt idx="1">
                  <c:v>1297487</c:v>
                </c:pt>
                <c:pt idx="2">
                  <c:v>63903</c:v>
                </c:pt>
                <c:pt idx="3">
                  <c:v>2552439.9500000002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2E-4BCC-805D-A820CCBEE5F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2024г. (план)</c:v>
                </c:pt>
              </c:strCache>
            </c:strRef>
          </c:tx>
          <c:spPr>
            <a:gradFill>
              <a:gsLst>
                <a:gs pos="100000">
                  <a:schemeClr val="accent4">
                    <a:alpha val="0"/>
                  </a:schemeClr>
                </a:gs>
                <a:gs pos="50000">
                  <a:schemeClr val="accent4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3285680644337392E-3"/>
                  <c:y val="0.20480767680135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Лист1!$E$2:$E$5</c:f>
              <c:numCache>
                <c:formatCode>#,##0.00</c:formatCode>
                <c:ptCount val="4"/>
                <c:pt idx="0">
                  <c:v>3718224.84</c:v>
                </c:pt>
                <c:pt idx="1">
                  <c:v>1390470</c:v>
                </c:pt>
                <c:pt idx="2">
                  <c:v>63250</c:v>
                </c:pt>
                <c:pt idx="3">
                  <c:v>2264504.84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2E-4BCC-805D-A820CCBEE5F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(тыс.руб.)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01D6-4633-B2C4-08590AB566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65538992"/>
        <c:axId val="536036248"/>
        <c:axId val="0"/>
      </c:bar3DChart>
      <c:catAx>
        <c:axId val="36553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36036248"/>
        <c:crosses val="autoZero"/>
        <c:auto val="1"/>
        <c:lblAlgn val="ctr"/>
        <c:lblOffset val="100"/>
        <c:noMultiLvlLbl val="0"/>
      </c:catAx>
      <c:valAx>
        <c:axId val="536036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553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4"/>
      <c:depthPercent val="7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638992759571562E-3"/>
          <c:y val="0.26410244544911038"/>
          <c:w val="0.66695492524452882"/>
          <c:h val="0.599260382988474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h="0"/>
              </a:sp3d>
            </c:spPr>
            <c:extLst>
              <c:ext xmlns:c16="http://schemas.microsoft.com/office/drawing/2014/chart" uri="{C3380CC4-5D6E-409C-BE32-E72D297353CC}">
                <c16:uniqueId val="{00000006-57BD-43B5-913A-030EBD3D71F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ABE-4655-92D7-33C38AE2F0B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7BD-43B5-913A-030EBD3D71F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76200" sx="79000" sy="79000" algn="ctr" rotWithShape="0">
                  <a:prstClr val="black">
                    <a:alpha val="31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ABE-4655-92D7-33C38AE2F0B9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ABE-4655-92D7-33C38AE2F0B9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4ABE-4655-92D7-33C38AE2F0B9}"/>
              </c:ext>
            </c:extLst>
          </c:dPt>
          <c:dPt>
            <c:idx val="6"/>
            <c:bubble3D val="0"/>
            <c:spPr>
              <a:solidFill>
                <a:srgbClr val="FF99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57BD-43B5-913A-030EBD3D71FF}"/>
              </c:ext>
            </c:extLst>
          </c:dPt>
          <c:dPt>
            <c:idx val="7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7BD-43B5-913A-030EBD3D71FF}"/>
              </c:ext>
            </c:extLst>
          </c:dPt>
          <c:dPt>
            <c:idx val="8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57BD-43B5-913A-030EBD3D71F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7BD-43B5-913A-030EBD3D71FF}"/>
              </c:ext>
            </c:extLst>
          </c:dPt>
          <c:dPt>
            <c:idx val="1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7BD-43B5-913A-030EBD3D71F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7-4ABE-4655-92D7-33C38AE2F0B9}"/>
              </c:ext>
            </c:extLst>
          </c:dPt>
          <c:dLbls>
            <c:dLbl>
              <c:idx val="4"/>
              <c:layout>
                <c:manualLayout>
                  <c:x val="-7.0096540107080748E-3"/>
                  <c:y val="-4.47460794334148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BE-4655-92D7-33C38AE2F0B9}"/>
                </c:ext>
              </c:extLst>
            </c:dLbl>
            <c:dLbl>
              <c:idx val="10"/>
              <c:layout>
                <c:manualLayout>
                  <c:x val="2.8846076602099417E-2"/>
                  <c:y val="3.414015961016301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7BD-43B5-913A-030EBD3D71F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  291 808,90 тыс. руб. (8,62%)
</c:v>
                </c:pt>
                <c:pt idx="1">
                  <c:v>Национальная оборона 3 125 тыс.руб. (0,09%)</c:v>
                </c:pt>
                <c:pt idx="2">
                  <c:v>Национальная безопасность и правоохранительная деятельность 21 421 тыс. руб. (0,63%)</c:v>
                </c:pt>
                <c:pt idx="3">
                  <c:v>Национальная экономика 384 174,98 тыс. руб. (11,35%)
</c:v>
                </c:pt>
                <c:pt idx="4">
                  <c:v>Жилищно-коммунальное хозяйство 647 403,16 тыс. руб. (19,12%)
</c:v>
                </c:pt>
                <c:pt idx="5">
                  <c:v>Охрана окружающей среды 340 036,42 тыс. руб. (10,04%)
</c:v>
                </c:pt>
                <c:pt idx="6">
                  <c:v>Образование 1 242 268,91 тыс. руб. (36.69%)
</c:v>
                </c:pt>
                <c:pt idx="7">
                  <c:v>Культура и кинематография 271 590,40 тыс. руб. (8,02%)
</c:v>
                </c:pt>
                <c:pt idx="8">
                  <c:v>
Социальная политика 77 881,10 тыс. руб. (2,31%)
</c:v>
                </c:pt>
                <c:pt idx="9">
                  <c:v>Физическая культура и спорт 96 900 тыс. руб. (2,87%)
</c:v>
                </c:pt>
                <c:pt idx="10">
                  <c:v>Средства массовой информации 8 612 тыс. руб. (0,25%)
</c:v>
                </c:pt>
                <c:pt idx="11">
                  <c:v>Обслуживание муниципального долга 300 тыс. руб. (0,01%)
</c:v>
                </c:pt>
              </c:strCache>
            </c:strRef>
          </c:cat>
          <c:val>
            <c:numRef>
              <c:f>Лист1!$B$2:$B$13</c:f>
              <c:numCache>
                <c:formatCode>0.00</c:formatCode>
                <c:ptCount val="12"/>
                <c:pt idx="0">
                  <c:v>291808.90000000002</c:v>
                </c:pt>
                <c:pt idx="1">
                  <c:v>3125</c:v>
                </c:pt>
                <c:pt idx="2">
                  <c:v>21421</c:v>
                </c:pt>
                <c:pt idx="3">
                  <c:v>384174.98</c:v>
                </c:pt>
                <c:pt idx="4">
                  <c:v>647403.16</c:v>
                </c:pt>
                <c:pt idx="5">
                  <c:v>340036.42</c:v>
                </c:pt>
                <c:pt idx="6">
                  <c:v>1242268.9099999999</c:v>
                </c:pt>
                <c:pt idx="7">
                  <c:v>271590.40000000002</c:v>
                </c:pt>
                <c:pt idx="8">
                  <c:v>77881.100000000006</c:v>
                </c:pt>
                <c:pt idx="9">
                  <c:v>96900</c:v>
                </c:pt>
                <c:pt idx="10">
                  <c:v>8612</c:v>
                </c:pt>
                <c:pt idx="11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BD-43B5-913A-030EBD3D71F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8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9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7231280358232126"/>
          <c:y val="5.5402781995549516E-3"/>
          <c:w val="0.3276872401570991"/>
          <c:h val="0.932943427523289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32BC6-9063-446C-9AD6-AEA39B8A9F69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478E6-0B9E-465B-9E92-605526F46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21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473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953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592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791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136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18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72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35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7222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209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360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382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011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073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159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5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498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79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96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6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69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46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74776" y="307731"/>
            <a:ext cx="8104632" cy="621616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Администрация Талдомского городского округа</a:t>
            </a:r>
          </a:p>
          <a:p>
            <a:pPr indent="0" algn="ctr">
              <a:lnSpc>
                <a:spcPts val="3840"/>
              </a:lnSpc>
            </a:pPr>
            <a:endParaRPr lang="ru" sz="3100" b="1" dirty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БЮДЖЕТ </a:t>
            </a:r>
            <a:r>
              <a:rPr lang="ru" sz="3100" b="1" dirty="0">
                <a:latin typeface="Times New Roman"/>
              </a:rPr>
              <a:t>ДЛЯ ГРАЖДАН </a:t>
            </a: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к решению </a:t>
            </a:r>
            <a:r>
              <a:rPr lang="ru" sz="3100" b="1" dirty="0">
                <a:latin typeface="Times New Roman"/>
              </a:rPr>
              <a:t>Совета депутатов </a:t>
            </a:r>
            <a:r>
              <a:rPr lang="ru" sz="3100" b="1" dirty="0" smtClean="0">
                <a:latin typeface="Times New Roman"/>
              </a:rPr>
              <a:t>Талдомского городского </a:t>
            </a:r>
            <a:r>
              <a:rPr lang="ru" sz="3100" b="1" dirty="0">
                <a:latin typeface="Times New Roman"/>
              </a:rPr>
              <a:t>округа </a:t>
            </a:r>
            <a:r>
              <a:rPr lang="ru" sz="3100" b="1" dirty="0" smtClean="0">
                <a:latin typeface="Times New Roman"/>
              </a:rPr>
              <a:t>«</a:t>
            </a:r>
            <a:r>
              <a:rPr lang="ru" sz="3100" b="1" dirty="0">
                <a:latin typeface="Times New Roman"/>
              </a:rPr>
              <a:t>О бюджете </a:t>
            </a:r>
            <a:r>
              <a:rPr lang="ru" sz="3100" b="1" dirty="0" smtClean="0">
                <a:latin typeface="Times New Roman"/>
              </a:rPr>
              <a:t>Талдомского городского </a:t>
            </a:r>
            <a:r>
              <a:rPr lang="ru" sz="3100" b="1" dirty="0">
                <a:latin typeface="Times New Roman"/>
              </a:rPr>
              <a:t>округа </a:t>
            </a:r>
            <a:r>
              <a:rPr lang="ru" sz="3100" b="1" dirty="0" smtClean="0">
                <a:latin typeface="Times New Roman"/>
              </a:rPr>
              <a:t>на 2022 </a:t>
            </a:r>
            <a:r>
              <a:rPr lang="ru" sz="3100" b="1" dirty="0">
                <a:latin typeface="Times New Roman"/>
              </a:rPr>
              <a:t>год</a:t>
            </a:r>
          </a:p>
          <a:p>
            <a:pPr marL="279400" indent="0">
              <a:lnSpc>
                <a:spcPts val="3840"/>
              </a:lnSpc>
            </a:pPr>
            <a:r>
              <a:rPr lang="ru" sz="3100" b="1" dirty="0">
                <a:latin typeface="Times New Roman"/>
              </a:rPr>
              <a:t>и на плановый период </a:t>
            </a:r>
            <a:r>
              <a:rPr lang="ru" sz="3100" b="1" dirty="0" smtClean="0">
                <a:latin typeface="Times New Roman"/>
              </a:rPr>
              <a:t>2023 </a:t>
            </a:r>
            <a:r>
              <a:rPr lang="ru" sz="3100" b="1" dirty="0">
                <a:latin typeface="Times New Roman"/>
              </a:rPr>
              <a:t>и </a:t>
            </a:r>
            <a:r>
              <a:rPr lang="ru" sz="3100" b="1" dirty="0" smtClean="0">
                <a:latin typeface="Times New Roman"/>
              </a:rPr>
              <a:t>2024 годов</a:t>
            </a:r>
            <a:r>
              <a:rPr lang="ru" sz="3100" b="1" dirty="0">
                <a:latin typeface="Times New Roman"/>
              </a:rPr>
              <a:t>»</a:t>
            </a:r>
          </a:p>
          <a:p>
            <a:pPr marL="3759200" indent="0" algn="just"/>
            <a:endParaRPr lang="ru" sz="800" u="sng" dirty="0">
              <a:solidFill>
                <a:srgbClr val="4C5F71"/>
              </a:solidFill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819724"/>
              </p:ext>
            </p:extLst>
          </p:nvPr>
        </p:nvGraphicFramePr>
        <p:xfrm>
          <a:off x="527537" y="3807068"/>
          <a:ext cx="8564635" cy="290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246">
                  <a:extLst>
                    <a:ext uri="{9D8B030D-6E8A-4147-A177-3AD203B41FA5}">
                      <a16:colId xmlns:a16="http://schemas.microsoft.com/office/drawing/2014/main" val="1085350515"/>
                    </a:ext>
                  </a:extLst>
                </a:gridCol>
                <a:gridCol w="1471246">
                  <a:extLst>
                    <a:ext uri="{9D8B030D-6E8A-4147-A177-3AD203B41FA5}">
                      <a16:colId xmlns:a16="http://schemas.microsoft.com/office/drawing/2014/main" val="2187949970"/>
                    </a:ext>
                  </a:extLst>
                </a:gridCol>
                <a:gridCol w="1471246">
                  <a:extLst>
                    <a:ext uri="{9D8B030D-6E8A-4147-A177-3AD203B41FA5}">
                      <a16:colId xmlns:a16="http://schemas.microsoft.com/office/drawing/2014/main" val="429473592"/>
                    </a:ext>
                  </a:extLst>
                </a:gridCol>
                <a:gridCol w="1208405">
                  <a:extLst>
                    <a:ext uri="{9D8B030D-6E8A-4147-A177-3AD203B41FA5}">
                      <a16:colId xmlns:a16="http://schemas.microsoft.com/office/drawing/2014/main" val="665281835"/>
                    </a:ext>
                  </a:extLst>
                </a:gridCol>
                <a:gridCol w="1471246">
                  <a:extLst>
                    <a:ext uri="{9D8B030D-6E8A-4147-A177-3AD203B41FA5}">
                      <a16:colId xmlns:a16="http://schemas.microsoft.com/office/drawing/2014/main" val="2816889121"/>
                    </a:ext>
                  </a:extLst>
                </a:gridCol>
                <a:gridCol w="1471246">
                  <a:extLst>
                    <a:ext uri="{9D8B030D-6E8A-4147-A177-3AD203B41FA5}">
                      <a16:colId xmlns:a16="http://schemas.microsoft.com/office/drawing/2014/main" val="3434536086"/>
                    </a:ext>
                  </a:extLst>
                </a:gridCol>
              </a:tblGrid>
              <a:tr h="498441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 2020 год(</a:t>
                      </a:r>
                      <a:r>
                        <a:rPr lang="ru-RU" sz="11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 2021 год (тыс.руб.)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(тыс.руб.)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(тыс.руб.)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(тыс.руб.)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716208"/>
                  </a:ext>
                </a:extLst>
              </a:tr>
              <a:tr h="263968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2 572 577,15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2 633 587,00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3 371 149,03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3 913 829,95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718 224,84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536825"/>
                  </a:ext>
                </a:extLst>
              </a:tr>
              <a:tr h="779613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безвозмездные поступления из бюджетов других уровней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1 452 784,34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1 426 410,00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2 119 839,03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2 555 439,95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2 264 504,84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690021"/>
                  </a:ext>
                </a:extLst>
              </a:tr>
              <a:tr h="263968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2 559 221,89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658 010,00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3 385 521,87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3 925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930,00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3 723 225,00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658744"/>
                  </a:ext>
                </a:extLst>
              </a:tr>
              <a:tr h="357855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</a:t>
                      </a:r>
                    </a:p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Профицит(+)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13 352,26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-24 423,00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-14 372,84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-12 100,05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-5 000,16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806044"/>
                  </a:ext>
                </a:extLst>
              </a:tr>
              <a:tr h="357855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 долг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45 402,00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44 848,00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43 147,00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16 701,00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100731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56668934"/>
              </p:ext>
            </p:extLst>
          </p:nvPr>
        </p:nvGraphicFramePr>
        <p:xfrm>
          <a:off x="527537" y="835269"/>
          <a:ext cx="8827476" cy="2866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01262" y="483577"/>
            <a:ext cx="720090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 бюджета Талдомского городского округа 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36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107" y="117837"/>
            <a:ext cx="855491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Талдомского городского округа на 2022 год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608542272"/>
              </p:ext>
            </p:extLst>
          </p:nvPr>
        </p:nvGraphicFramePr>
        <p:xfrm>
          <a:off x="559292" y="594807"/>
          <a:ext cx="9090735" cy="5965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32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01624" y="97654"/>
            <a:ext cx="7674864" cy="49715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r">
              <a:spcAft>
                <a:spcPts val="1890"/>
              </a:spcAft>
            </a:pPr>
            <a:r>
              <a:rPr lang="ru" sz="1900" b="1" dirty="0">
                <a:latin typeface="Times New Roman"/>
              </a:rPr>
              <a:t>Доходы бюджета </a:t>
            </a:r>
            <a:r>
              <a:rPr lang="ru" sz="1900" b="1" dirty="0" smtClean="0">
                <a:latin typeface="Times New Roman"/>
              </a:rPr>
              <a:t>Талдомского городского округа в 2020-2024 </a:t>
            </a:r>
            <a:r>
              <a:rPr lang="ru" sz="1900" b="1" dirty="0">
                <a:latin typeface="Times New Roman"/>
              </a:rPr>
              <a:t>годах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631680" y="6678168"/>
            <a:ext cx="176784" cy="140208"/>
          </a:xfrm>
          <a:prstGeom prst="rect">
            <a:avLst/>
          </a:prstGeom>
          <a:solidFill>
            <a:srgbClr val="4EC0EE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 b="1">
                <a:latin typeface="Times New Roman"/>
              </a:rPr>
              <a:t>10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298226"/>
              </p:ext>
            </p:extLst>
          </p:nvPr>
        </p:nvGraphicFramePr>
        <p:xfrm>
          <a:off x="230818" y="523784"/>
          <a:ext cx="9577645" cy="6154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5555">
                  <a:extLst>
                    <a:ext uri="{9D8B030D-6E8A-4147-A177-3AD203B41FA5}">
                      <a16:colId xmlns:a16="http://schemas.microsoft.com/office/drawing/2014/main" val="833408645"/>
                    </a:ext>
                  </a:extLst>
                </a:gridCol>
                <a:gridCol w="3180602">
                  <a:extLst>
                    <a:ext uri="{9D8B030D-6E8A-4147-A177-3AD203B41FA5}">
                      <a16:colId xmlns:a16="http://schemas.microsoft.com/office/drawing/2014/main" val="2813935987"/>
                    </a:ext>
                  </a:extLst>
                </a:gridCol>
                <a:gridCol w="722279">
                  <a:extLst>
                    <a:ext uri="{9D8B030D-6E8A-4147-A177-3AD203B41FA5}">
                      <a16:colId xmlns:a16="http://schemas.microsoft.com/office/drawing/2014/main" val="4094822849"/>
                    </a:ext>
                  </a:extLst>
                </a:gridCol>
                <a:gridCol w="758875">
                  <a:extLst>
                    <a:ext uri="{9D8B030D-6E8A-4147-A177-3AD203B41FA5}">
                      <a16:colId xmlns:a16="http://schemas.microsoft.com/office/drawing/2014/main" val="1289495260"/>
                    </a:ext>
                  </a:extLst>
                </a:gridCol>
                <a:gridCol w="849025">
                  <a:extLst>
                    <a:ext uri="{9D8B030D-6E8A-4147-A177-3AD203B41FA5}">
                      <a16:colId xmlns:a16="http://schemas.microsoft.com/office/drawing/2014/main" val="3751967997"/>
                    </a:ext>
                  </a:extLst>
                </a:gridCol>
                <a:gridCol w="919393">
                  <a:extLst>
                    <a:ext uri="{9D8B030D-6E8A-4147-A177-3AD203B41FA5}">
                      <a16:colId xmlns:a16="http://schemas.microsoft.com/office/drawing/2014/main" val="988692377"/>
                    </a:ext>
                  </a:extLst>
                </a:gridCol>
                <a:gridCol w="960807">
                  <a:extLst>
                    <a:ext uri="{9D8B030D-6E8A-4147-A177-3AD203B41FA5}">
                      <a16:colId xmlns:a16="http://schemas.microsoft.com/office/drawing/2014/main" val="31112103"/>
                    </a:ext>
                  </a:extLst>
                </a:gridCol>
                <a:gridCol w="911109">
                  <a:extLst>
                    <a:ext uri="{9D8B030D-6E8A-4147-A177-3AD203B41FA5}">
                      <a16:colId xmlns:a16="http://schemas.microsoft.com/office/drawing/2014/main" val="2035113425"/>
                    </a:ext>
                  </a:extLst>
                </a:gridCol>
              </a:tblGrid>
              <a:tr h="634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бюджетной классификации( без указания кода главного администратора </a:t>
                      </a:r>
                      <a:r>
                        <a:rPr lang="ru-RU" sz="8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дохлдов</a:t>
                      </a:r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бюджета)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доходов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2020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2021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  2021года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2022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2023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2024 год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915210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351405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1 119 792,81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1 150 140,00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207 177,00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1 251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1 361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1 453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8887856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1 049 853,07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1 076 373,00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1 134 298,00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1 184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297 487,00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1 390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9083165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791 530,62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802 505,00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840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1 049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3673032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1 01 02 000 01 0000 110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791 530,62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802 505,00 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840 000,00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1 049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5889518"/>
                  </a:ext>
                </a:extLst>
              </a:tr>
              <a:tr h="2566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39 210,26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41 898,00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41 898,00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076755"/>
                  </a:ext>
                </a:extLst>
              </a:tr>
              <a:tr h="2566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1 03 02 000 01 0000 110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39 210,26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41 898,00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41 898,00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387,00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9302672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80 383,96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79 570,00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387041"/>
                  </a:ext>
                </a:extLst>
              </a:tr>
              <a:tr h="2566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1 05 01 000 00 0000 110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64 609,41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358361"/>
                  </a:ext>
                </a:extLst>
              </a:tr>
              <a:tr h="142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1 05 02 000 02 0000 110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10 210,06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965,00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221455"/>
                  </a:ext>
                </a:extLst>
              </a:tr>
              <a:tr h="1686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1 05 03 000 01 0000 110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1697989"/>
                  </a:ext>
                </a:extLst>
              </a:tr>
              <a:tr h="2566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1 05 04 000 02 0000 110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5 516,98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116552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130 926,43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144 900,00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142 900,00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320506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1 06 01 000 00 0000 110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33 331,03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951936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1 06 06 000 00 0000 110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97 595,40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107 900,00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105 900,00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35778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7 792,72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5052797"/>
                  </a:ext>
                </a:extLst>
              </a:tr>
              <a:tr h="263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ЗАДОЛЖНОСТЬ И ПЕРЕРАСЧЕТЫ ПО ОТМЕНЕННЫМ НАЛОГАМ,СБОРАМ И ИНЫМ ОБЯЗАТЕЛЬНЫМ ПЛАТЕЖАМ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8591679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1 00 00000 00 0000 000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69 939,74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73 767,00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72 879,00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992,00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995824"/>
                  </a:ext>
                </a:extLst>
              </a:tr>
              <a:tr h="2566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44 166,19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41 704,00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704,00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881,00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639,00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1232172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199,52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7665599"/>
                  </a:ext>
                </a:extLst>
              </a:tr>
              <a:tr h="2566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1 13 00 000 00 0000 000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9 127,63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0090630"/>
                  </a:ext>
                </a:extLst>
              </a:tr>
              <a:tr h="2566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8 186,62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18 200,00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18 200,00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6103627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7 703,55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2984873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1 17 00 000 00 0000 000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556,23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5326969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1 452 784,34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1 439 992,73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426 410,00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2 119 839,03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2 552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439,95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2 264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504,84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6094"/>
                  </a:ext>
                </a:extLst>
              </a:tr>
              <a:tr h="2566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2 02 00 000 00 0000 000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1 452 784,34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1 439 992,73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1 426 410,00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2 119 839,03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2 552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439,95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2 264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504,84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7085698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2 02 10 000 00 0000 150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323 527,00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440 770,00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440 770,00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624 173,00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928,00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92801"/>
                  </a:ext>
                </a:extLst>
              </a:tr>
              <a:tr h="2566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2 02 20 000 00 0000 150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428 410,92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282 245,73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272 250,00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773 494,15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1 259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167,07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1 068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512,96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309773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2 02 30 000 00 0000 150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697 525,33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715 977,00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712 390,00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711 171,88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697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042,88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693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563,88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4966301"/>
                  </a:ext>
                </a:extLst>
              </a:tr>
              <a:tr h="13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2 02 40 000 00 0000 150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3 321,10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3495913"/>
                  </a:ext>
                </a:extLst>
              </a:tr>
              <a:tr h="13870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2 572 577,15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2 590 132,73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633 587,00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3 371 149,03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3 913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829,95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3 718 </a:t>
                      </a:r>
                      <a:r>
                        <a:rPr lang="ru-RU" sz="8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224,84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0368393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637973" y="408373"/>
            <a:ext cx="1170490" cy="186431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ru" sz="800" u="sng" dirty="0">
                <a:latin typeface="Times New Roman"/>
              </a:rPr>
              <a:t>(тыс. рублей)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226962429"/>
              </p:ext>
            </p:extLst>
          </p:nvPr>
        </p:nvGraphicFramePr>
        <p:xfrm>
          <a:off x="624091" y="253574"/>
          <a:ext cx="8735062" cy="5376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105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152" y="365760"/>
            <a:ext cx="8537448" cy="51511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36"/>
              </a:lnSpc>
              <a:spcAft>
                <a:spcPts val="1470"/>
              </a:spcAft>
            </a:pPr>
            <a:r>
              <a:rPr lang="ru" sz="1900" b="1" dirty="0">
                <a:latin typeface="Times New Roman"/>
              </a:rPr>
              <a:t>Межбюджетные трансферты, поступающие в бюджет </a:t>
            </a:r>
            <a:r>
              <a:rPr lang="ru" sz="1900" b="1" dirty="0" smtClean="0">
                <a:latin typeface="Times New Roman"/>
              </a:rPr>
              <a:t>Талдомского городского округа из </a:t>
            </a:r>
            <a:r>
              <a:rPr lang="ru" sz="1900" b="1" dirty="0">
                <a:latin typeface="Times New Roman"/>
              </a:rPr>
              <a:t>бюджетов других уровней в </a:t>
            </a:r>
            <a:r>
              <a:rPr lang="ru" sz="1900" b="1" dirty="0" smtClean="0">
                <a:latin typeface="Times New Roman"/>
              </a:rPr>
              <a:t>2020-2024 </a:t>
            </a:r>
            <a:r>
              <a:rPr lang="ru" sz="1900" b="1" dirty="0">
                <a:latin typeface="Times New Roman"/>
              </a:rPr>
              <a:t>годах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784336" y="1121664"/>
            <a:ext cx="704088" cy="1767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183928"/>
              </p:ext>
            </p:extLst>
          </p:nvPr>
        </p:nvGraphicFramePr>
        <p:xfrm>
          <a:off x="670853" y="1539240"/>
          <a:ext cx="8701747" cy="3829578"/>
        </p:xfrm>
        <a:graphic>
          <a:graphicData uri="http://schemas.openxmlformats.org/drawingml/2006/table">
            <a:tbl>
              <a:tblPr/>
              <a:tblGrid>
                <a:gridCol w="2224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1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8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12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1254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Факт за </a:t>
                      </a:r>
                      <a:r>
                        <a:rPr lang="ru" sz="1100" b="1" dirty="0" smtClean="0">
                          <a:latin typeface="Times New Roman"/>
                        </a:rPr>
                        <a:t>2020 </a:t>
                      </a:r>
                      <a:r>
                        <a:rPr lang="ru" sz="11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План на </a:t>
                      </a:r>
                      <a:r>
                        <a:rPr lang="ru" sz="1100" b="1" dirty="0" smtClean="0">
                          <a:latin typeface="Times New Roman"/>
                        </a:rPr>
                        <a:t>2021 </a:t>
                      </a:r>
                      <a:r>
                        <a:rPr lang="ru" sz="11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Прогноз на </a:t>
                      </a:r>
                      <a:r>
                        <a:rPr lang="ru" sz="1100" b="1" dirty="0" smtClean="0">
                          <a:latin typeface="Times New Roman"/>
                        </a:rPr>
                        <a:t>2022 </a:t>
                      </a:r>
                      <a:r>
                        <a:rPr lang="ru" sz="11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Прогноз на </a:t>
                      </a:r>
                      <a:r>
                        <a:rPr lang="ru" sz="1100" b="1" dirty="0" smtClean="0">
                          <a:latin typeface="Times New Roman"/>
                        </a:rPr>
                        <a:t>2023 </a:t>
                      </a:r>
                      <a:r>
                        <a:rPr lang="ru" sz="11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Прогноз на </a:t>
                      </a:r>
                      <a:r>
                        <a:rPr lang="ru" sz="1100" b="1" dirty="0" smtClean="0">
                          <a:latin typeface="Times New Roman"/>
                        </a:rPr>
                        <a:t>2024 </a:t>
                      </a:r>
                      <a:r>
                        <a:rPr lang="ru" sz="11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3780">
                <a:tc>
                  <a:txBody>
                    <a:bodyPr/>
                    <a:lstStyle/>
                    <a:p>
                      <a:pPr indent="0">
                        <a:lnSpc>
                          <a:spcPts val="156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Безвозмездные поступления от других бюджетов бюджетной системы Российской </a:t>
                      </a:r>
                      <a:r>
                        <a:rPr lang="ru" sz="1100" b="1" dirty="0" smtClean="0">
                          <a:latin typeface="Times New Roman"/>
                        </a:rPr>
                        <a:t>Федерации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в том числе:</a:t>
                      </a: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 smtClean="0">
                        <a:latin typeface="Times New Roman"/>
                      </a:endParaRP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452 784,34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1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439 992,73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2 119 839,03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2 552 439,95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00" b="1" dirty="0" smtClean="0">
                          <a:latin typeface="Times New Roman"/>
                        </a:rPr>
                        <a:t>2  264 504,84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607">
                <a:tc>
                  <a:txBody>
                    <a:bodyPr/>
                    <a:lstStyle/>
                    <a:p>
                      <a:pPr indent="0"/>
                      <a:r>
                        <a:rPr lang="ru" sz="1150" dirty="0">
                          <a:latin typeface="Times New Roman"/>
                        </a:rPr>
                        <a:t>дотации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323 527,00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440 770,00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624 173,00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595 230,00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500 928,00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607">
                <a:tc>
                  <a:txBody>
                    <a:bodyPr/>
                    <a:lstStyle/>
                    <a:p>
                      <a:pPr indent="0"/>
                      <a:r>
                        <a:rPr lang="ru" sz="1150" dirty="0">
                          <a:latin typeface="Times New Roman"/>
                        </a:rPr>
                        <a:t>субсидии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428 410,92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282 245,73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773 494,15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1 259 167,07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1</a:t>
                      </a:r>
                      <a:r>
                        <a:rPr lang="ru" sz="1150" baseline="0" dirty="0" smtClean="0">
                          <a:latin typeface="Times New Roman"/>
                        </a:rPr>
                        <a:t> 068 512,96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703">
                <a:tc>
                  <a:txBody>
                    <a:bodyPr/>
                    <a:lstStyle/>
                    <a:p>
                      <a:pPr indent="0"/>
                      <a:r>
                        <a:rPr lang="ru" sz="1150" dirty="0">
                          <a:latin typeface="Times New Roman"/>
                        </a:rPr>
                        <a:t>субвенции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697</a:t>
                      </a:r>
                      <a:r>
                        <a:rPr lang="ru" sz="1150" baseline="0" dirty="0" smtClean="0">
                          <a:latin typeface="Times New Roman"/>
                        </a:rPr>
                        <a:t> 525,33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715 977,00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711 171,88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697 042,88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r"/>
                      <a:r>
                        <a:rPr lang="ru" sz="1150" dirty="0" smtClean="0">
                          <a:latin typeface="Times New Roman"/>
                        </a:rPr>
                        <a:t>693 563,88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1207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Иные</a:t>
                      </a:r>
                    </a:p>
                    <a:p>
                      <a:pPr indent="0"/>
                      <a:endParaRPr lang="ru" sz="1150" dirty="0" smtClean="0">
                        <a:latin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50" dirty="0" smtClean="0">
                          <a:latin typeface="Times New Roman"/>
                        </a:rPr>
                        <a:t>Межбюджетные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1150" dirty="0" smtClean="0">
                        <a:latin typeface="Times New Roman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50" dirty="0" smtClean="0">
                          <a:latin typeface="Times New Roman"/>
                        </a:rPr>
                        <a:t>трансферты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1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321,10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11 000,00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1000,00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5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500,00</a:t>
                      </a:r>
                      <a:endParaRPr sz="11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152" y="365760"/>
            <a:ext cx="8537448" cy="51511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36"/>
              </a:lnSpc>
              <a:spcAft>
                <a:spcPts val="1470"/>
              </a:spcAft>
            </a:pPr>
            <a:r>
              <a:rPr lang="ru" sz="1900" b="1" dirty="0" smtClean="0">
                <a:latin typeface="Times New Roman"/>
              </a:rPr>
              <a:t>Удельный объем налоговых и неналоговых доходов бюджета Талдомского  городского округа в расчете на душу населения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84336" y="1305017"/>
            <a:ext cx="554973" cy="177553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 smtClean="0">
                <a:latin typeface="Times New Roman"/>
              </a:rPr>
              <a:t>(рублей)</a:t>
            </a:r>
            <a:endParaRPr lang="ru" sz="1200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394724"/>
              </p:ext>
            </p:extLst>
          </p:nvPr>
        </p:nvGraphicFramePr>
        <p:xfrm>
          <a:off x="150921" y="1539239"/>
          <a:ext cx="9374818" cy="4755028"/>
        </p:xfrm>
        <a:graphic>
          <a:graphicData uri="http://schemas.openxmlformats.org/drawingml/2006/table">
            <a:tbl>
              <a:tblPr/>
              <a:tblGrid>
                <a:gridCol w="2568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4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13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8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60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0857">
                  <a:extLst>
                    <a:ext uri="{9D8B030D-6E8A-4147-A177-3AD203B41FA5}">
                      <a16:colId xmlns:a16="http://schemas.microsoft.com/office/drawing/2014/main" val="1614779331"/>
                    </a:ext>
                  </a:extLst>
                </a:gridCol>
              </a:tblGrid>
              <a:tr h="1374750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Виды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расходов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Талдомский городской округ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В сравнении с другими муниципальными образованиями </a:t>
                      </a:r>
                    </a:p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Московской области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8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Волоколамский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Дмитровский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Лотошино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Серебрянные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пруды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Городской округ Молодежный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291648"/>
                  </a:ext>
                </a:extLst>
              </a:tr>
              <a:tr h="1043166">
                <a:tc>
                  <a:txBody>
                    <a:bodyPr/>
                    <a:lstStyle/>
                    <a:p>
                      <a:pPr indent="0">
                        <a:lnSpc>
                          <a:spcPts val="1560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Всего,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в том числе:</a:t>
                      </a: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 smtClean="0">
                        <a:latin typeface="Times New Roman"/>
                      </a:endParaRPr>
                    </a:p>
                    <a:p>
                      <a:pPr indent="0">
                        <a:lnSpc>
                          <a:spcPts val="1560"/>
                        </a:lnSpc>
                      </a:pP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40 978,00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48 523,00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30 586,00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41 619,00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67 912,00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45 418,00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404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НАЛОГОВЫЕ И НЕНАЛОГОВЫЕ ДОХОДЫ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10 587,00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18 852,00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20 904,00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8 691,00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9 727,00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5 097,00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404">
                <a:tc>
                  <a:txBody>
                    <a:bodyPr/>
                    <a:lstStyle/>
                    <a:p>
                      <a:pPr indent="0"/>
                      <a:r>
                        <a:rPr lang="ru" sz="1150" dirty="0" smtClean="0">
                          <a:latin typeface="Times New Roman"/>
                        </a:rPr>
                        <a:t>БЕЗВОЗМЕЗДНЫЕ ПОСТУПЛЕНИЯ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30</a:t>
                      </a:r>
                      <a:r>
                        <a:rPr lang="ru" sz="1150" baseline="0" dirty="0" smtClean="0">
                          <a:latin typeface="Times New Roman"/>
                        </a:rPr>
                        <a:t> 391,00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29 671,00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9 682,00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32 928,00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58 185,00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50" dirty="0" smtClean="0">
                          <a:latin typeface="Times New Roman"/>
                        </a:rPr>
                        <a:t>40 321,00</a:t>
                      </a:r>
                      <a:endParaRPr lang="ru" sz="115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638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7344" y="0"/>
            <a:ext cx="8354568" cy="497941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420"/>
              </a:spcAft>
            </a:pPr>
            <a:r>
              <a:rPr lang="ru" sz="1500" b="1" dirty="0">
                <a:latin typeface="Times New Roman"/>
              </a:rPr>
              <a:t>Перечень налоговых льгот и оценка потерь бюджета </a:t>
            </a:r>
            <a:r>
              <a:rPr lang="ru" sz="1500" b="1" dirty="0" smtClean="0">
                <a:latin typeface="Times New Roman"/>
              </a:rPr>
              <a:t>Талдомского городского округа от </a:t>
            </a:r>
            <a:r>
              <a:rPr lang="ru" sz="1500" b="1" dirty="0">
                <a:latin typeface="Times New Roman"/>
              </a:rPr>
              <a:t>их</a:t>
            </a:r>
          </a:p>
          <a:p>
            <a:pPr marL="215900" indent="0" algn="ctr">
              <a:spcAft>
                <a:spcPts val="1890"/>
              </a:spcAft>
            </a:pPr>
            <a:r>
              <a:rPr lang="ru" sz="1500" b="1" dirty="0">
                <a:latin typeface="Times New Roman"/>
              </a:rPr>
              <a:t>предоставления в </a:t>
            </a:r>
            <a:r>
              <a:rPr lang="ru" sz="1500" b="1" dirty="0" smtClean="0">
                <a:latin typeface="Times New Roman"/>
              </a:rPr>
              <a:t>2022 </a:t>
            </a:r>
            <a:r>
              <a:rPr lang="ru" sz="1500" b="1" dirty="0">
                <a:latin typeface="Times New Roman"/>
              </a:rPr>
              <a:t>-</a:t>
            </a:r>
            <a:r>
              <a:rPr lang="ru" sz="1500" b="1" dirty="0" smtClean="0">
                <a:latin typeface="Times New Roman"/>
              </a:rPr>
              <a:t>2024 </a:t>
            </a:r>
            <a:r>
              <a:rPr lang="ru" sz="1500" b="1" dirty="0">
                <a:latin typeface="Times New Roman"/>
              </a:rPr>
              <a:t>годах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673318" y="371192"/>
            <a:ext cx="1057187" cy="126749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 b="1" u="sng" dirty="0">
                <a:latin typeface="Times New Roman"/>
              </a:rPr>
              <a:t>(тыс. руб.)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413271"/>
              </p:ext>
            </p:extLst>
          </p:nvPr>
        </p:nvGraphicFramePr>
        <p:xfrm>
          <a:off x="108642" y="497943"/>
          <a:ext cx="9669100" cy="6273515"/>
        </p:xfrm>
        <a:graphic>
          <a:graphicData uri="http://schemas.openxmlformats.org/drawingml/2006/table">
            <a:tbl>
              <a:tblPr/>
              <a:tblGrid>
                <a:gridCol w="332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1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2305">
                  <a:extLst>
                    <a:ext uri="{9D8B030D-6E8A-4147-A177-3AD203B41FA5}">
                      <a16:colId xmlns:a16="http://schemas.microsoft.com/office/drawing/2014/main" val="2725055406"/>
                    </a:ext>
                  </a:extLst>
                </a:gridCol>
                <a:gridCol w="669350">
                  <a:extLst>
                    <a:ext uri="{9D8B030D-6E8A-4147-A177-3AD203B41FA5}">
                      <a16:colId xmlns:a16="http://schemas.microsoft.com/office/drawing/2014/main" val="3891603502"/>
                    </a:ext>
                  </a:extLst>
                </a:gridCol>
                <a:gridCol w="576061">
                  <a:extLst>
                    <a:ext uri="{9D8B030D-6E8A-4147-A177-3AD203B41FA5}">
                      <a16:colId xmlns:a16="http://schemas.microsoft.com/office/drawing/2014/main" val="2793506552"/>
                    </a:ext>
                  </a:extLst>
                </a:gridCol>
                <a:gridCol w="862962">
                  <a:extLst>
                    <a:ext uri="{9D8B030D-6E8A-4147-A177-3AD203B41FA5}">
                      <a16:colId xmlns:a16="http://schemas.microsoft.com/office/drawing/2014/main" val="2230709784"/>
                    </a:ext>
                  </a:extLst>
                </a:gridCol>
                <a:gridCol w="931609">
                  <a:extLst>
                    <a:ext uri="{9D8B030D-6E8A-4147-A177-3AD203B41FA5}">
                      <a16:colId xmlns:a16="http://schemas.microsoft.com/office/drawing/2014/main" val="1101552160"/>
                    </a:ext>
                  </a:extLst>
                </a:gridCol>
                <a:gridCol w="843348">
                  <a:extLst>
                    <a:ext uri="{9D8B030D-6E8A-4147-A177-3AD203B41FA5}">
                      <a16:colId xmlns:a16="http://schemas.microsoft.com/office/drawing/2014/main" val="3341844146"/>
                    </a:ext>
                  </a:extLst>
                </a:gridCol>
              </a:tblGrid>
              <a:tr h="400667">
                <a:tc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900" b="1">
                          <a:latin typeface="Times New Roman"/>
                        </a:rPr>
                        <a:t>№</a:t>
                      </a:r>
                    </a:p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Наименование налоговой льготы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Правовое основание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900" b="1" dirty="0" smtClean="0">
                          <a:latin typeface="Times New Roman"/>
                        </a:rPr>
                        <a:t>Ф</a:t>
                      </a:r>
                      <a:r>
                        <a:rPr lang="ru" sz="900" b="1" dirty="0" smtClean="0">
                          <a:latin typeface="Times New Roman"/>
                        </a:rPr>
                        <a:t>акт 2020 года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Оценка 2021 года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Прогноз на 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/>
                        </a:rPr>
                        <a:t>Прогноз на 2023 год</a:t>
                      </a:r>
                    </a:p>
                    <a:p>
                      <a:pPr indent="0" algn="ctr"/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/>
                        </a:rPr>
                        <a:t>Прогноз на 2024 год</a:t>
                      </a:r>
                    </a:p>
                    <a:p>
                      <a:pPr indent="0" algn="ctr"/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556">
                <a:tc>
                  <a:txBody>
                    <a:bodyPr/>
                    <a:lstStyle/>
                    <a:p>
                      <a:pPr marL="127000" indent="0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0" marR="0" marT="0" marB="0" anchor="b"/>
                </a:tc>
                <a:tc row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1" dirty="0" smtClean="0">
                          <a:latin typeface="Times New Roman"/>
                        </a:rPr>
                        <a:t>Решение Совета депутатов Талдомского городского округа МО от 29.11.2018 </a:t>
                      </a:r>
                      <a:r>
                        <a:rPr lang="en-US" sz="800" b="1" dirty="0" smtClean="0">
                          <a:latin typeface="Times New Roman"/>
                        </a:rPr>
                        <a:t>N </a:t>
                      </a:r>
                      <a:r>
                        <a:rPr lang="ru" sz="800" b="1" dirty="0" smtClean="0">
                          <a:latin typeface="Times New Roman"/>
                        </a:rPr>
                        <a:t>102 "О земельном налоге ", п.7.5,</a:t>
                      </a:r>
                      <a:r>
                        <a:rPr lang="ru" sz="800" b="1" baseline="0" dirty="0" smtClean="0">
                          <a:latin typeface="Times New Roman"/>
                        </a:rPr>
                        <a:t> п.7.6.</a:t>
                      </a:r>
                      <a:endParaRPr lang="ru" sz="800" b="1" dirty="0" smtClean="0">
                        <a:latin typeface="Times New Roman"/>
                      </a:endParaRPr>
                    </a:p>
                    <a:p>
                      <a:pPr indent="0" algn="ctr"/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4139,0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4091,3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4048,0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4048,0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4048,0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667">
                <a:tc rowSpan="4"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1.1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льготы </a:t>
                      </a:r>
                      <a:r>
                        <a:rPr lang="ru" sz="900" b="1" dirty="0" smtClean="0">
                          <a:latin typeface="Times New Roman"/>
                        </a:rPr>
                        <a:t>налогоплательщикам-организациям:</a:t>
                      </a:r>
                    </a:p>
                    <a:p>
                      <a:pPr indent="0"/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just"/>
                      <a:endParaRPr lang="ru" sz="900" b="0" baseline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indent="0" algn="just"/>
                      <a:endParaRPr lang="ru" sz="900" b="0" baseline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9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1918,0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9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1700,1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9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1600,0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9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1600,0</a:t>
                      </a:r>
                    </a:p>
                    <a:p>
                      <a:pPr indent="0" algn="ctr"/>
                      <a:endParaRPr lang="ru" sz="9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9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1600,0</a:t>
                      </a:r>
                    </a:p>
                    <a:p>
                      <a:pPr indent="0" algn="ctr"/>
                      <a:endParaRPr lang="ru" sz="9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7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r>
                        <a:rPr lang="ru" sz="800" b="0" dirty="0" smtClean="0">
                          <a:latin typeface="Times New Roman"/>
                        </a:rPr>
                        <a:t>Освобождение уплаты от уплаты земельного</a:t>
                      </a:r>
                      <a:r>
                        <a:rPr lang="ru" sz="800" b="0" baseline="0" dirty="0" smtClean="0">
                          <a:latin typeface="Times New Roman"/>
                        </a:rPr>
                        <a:t> налога на 100% направленные на сопровождение процедуры оформление права собственности</a:t>
                      </a:r>
                    </a:p>
                    <a:p>
                      <a:pPr indent="0" algn="just"/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148229"/>
                  </a:ext>
                </a:extLst>
              </a:tr>
              <a:tr h="2965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indent="0" algn="just"/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88840906"/>
                  </a:ext>
                </a:extLst>
              </a:tr>
              <a:tr h="4006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latin typeface="Times New Roman"/>
                        </a:rPr>
                        <a:t>-Освобождение  от уплаты земельного налога на 100% организации.за земельные участки, занимаемые парками культуры и отдыха</a:t>
                      </a:r>
                      <a:endParaRPr lang="ru" sz="800" b="0" dirty="0" smtClean="0">
                        <a:latin typeface="Times New Roman"/>
                      </a:endParaRPr>
                    </a:p>
                    <a:p>
                      <a:pPr indent="0" algn="just"/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1917,9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1700,0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1599,9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1599,9</a:t>
                      </a:r>
                    </a:p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1599,99</a:t>
                      </a:r>
                    </a:p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4066887"/>
                  </a:ext>
                </a:extLst>
              </a:tr>
              <a:tr h="296790">
                <a:tc rowSpan="13"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1.2.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/>
                        </a:rPr>
                        <a:t>льготы налогоплательщикам-физическим лицам:</a:t>
                      </a:r>
                    </a:p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rowSpan="13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1" dirty="0" smtClean="0">
                          <a:latin typeface="Times New Roman"/>
                        </a:rPr>
                        <a:t>Решение Совета депутатов Талдомского городского округа МО от 29.11.2018 </a:t>
                      </a:r>
                      <a:r>
                        <a:rPr lang="en-US" sz="800" b="1" dirty="0" smtClean="0">
                          <a:latin typeface="Times New Roman"/>
                        </a:rPr>
                        <a:t>N </a:t>
                      </a:r>
                      <a:r>
                        <a:rPr lang="ru" sz="800" b="1" dirty="0" smtClean="0">
                          <a:latin typeface="Times New Roman"/>
                        </a:rPr>
                        <a:t>102 "О земельном налоге ", п.7.1, п.7.2.</a:t>
                      </a:r>
                    </a:p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2221,0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2391,2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2448,0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2448,0</a:t>
                      </a:r>
                    </a:p>
                    <a:p>
                      <a:pPr indent="0" algn="ctr">
                        <a:lnSpc>
                          <a:spcPts val="1224"/>
                        </a:lnSpc>
                      </a:pP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2448,0</a:t>
                      </a:r>
                    </a:p>
                    <a:p>
                      <a:pPr indent="0" algn="ctr">
                        <a:lnSpc>
                          <a:spcPts val="1224"/>
                        </a:lnSpc>
                      </a:pP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14245058"/>
                  </a:ext>
                </a:extLst>
              </a:tr>
              <a:tr h="1536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r>
                        <a:rPr lang="ru" sz="800" b="0" dirty="0" smtClean="0">
                          <a:latin typeface="Times New Roman"/>
                        </a:rPr>
                        <a:t>участники,ветераны и инвалиды  Великой Отечественной войны </a:t>
                      </a:r>
                    </a:p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87163866"/>
                  </a:ext>
                </a:extLst>
              </a:tr>
              <a:tr h="4825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dirty="0" smtClean="0">
                          <a:latin typeface="Times New Roman"/>
                        </a:rPr>
                        <a:t>-вдовы участников</a:t>
                      </a:r>
                      <a:r>
                        <a:rPr lang="ru" sz="800" b="0" baseline="0" dirty="0" smtClean="0">
                          <a:latin typeface="Times New Roman"/>
                        </a:rPr>
                        <a:t> Великой Отечественной войны, а также граждане, на которых заканодательством распространены социальные гарантии и льготы участников Великой Отечественной войны</a:t>
                      </a:r>
                    </a:p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" sz="9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9704035"/>
                  </a:ext>
                </a:extLst>
              </a:tr>
              <a:tr h="1627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latin typeface="Times New Roman"/>
                        </a:rPr>
                        <a:t>-ветераны и инвалиды  боевых действий</a:t>
                      </a:r>
                    </a:p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202698310"/>
                  </a:ext>
                </a:extLst>
              </a:tr>
              <a:tr h="1420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latin typeface="Times New Roman"/>
                        </a:rPr>
                        <a:t>-инвалиды </a:t>
                      </a:r>
                      <a:r>
                        <a:rPr lang="en-US" sz="800" b="0" baseline="0" dirty="0" smtClean="0">
                          <a:latin typeface="Times New Roman"/>
                        </a:rPr>
                        <a:t>I </a:t>
                      </a:r>
                      <a:r>
                        <a:rPr lang="ru-RU" sz="800" b="0" baseline="0" dirty="0" smtClean="0">
                          <a:latin typeface="Times New Roman"/>
                        </a:rPr>
                        <a:t>и</a:t>
                      </a:r>
                      <a:r>
                        <a:rPr lang="en-US" sz="800" b="0" baseline="0" dirty="0" smtClean="0">
                          <a:latin typeface="Times New Roman"/>
                        </a:rPr>
                        <a:t> II</a:t>
                      </a:r>
                      <a:r>
                        <a:rPr lang="ru-RU" sz="800" b="0" baseline="0" dirty="0" smtClean="0">
                          <a:latin typeface="Times New Roman"/>
                        </a:rPr>
                        <a:t> групп инвалидности, инвалиды с детства, дети-инвалиды</a:t>
                      </a:r>
                    </a:p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585212"/>
                  </a:ext>
                </a:extLst>
              </a:tr>
              <a:tr h="960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738,0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33756420"/>
                  </a:ext>
                </a:extLst>
              </a:tr>
              <a:tr h="2007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latin typeface="Times New Roman"/>
                        </a:rPr>
                        <a:t>-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граждане, подвергающиеся воздействию радиации вследствие катастрофы на Чернобыльской АЭС и других радиационных аварий на атомных объектах, а также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</a:p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764986"/>
                  </a:ext>
                </a:extLst>
              </a:tr>
              <a:tr h="4655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9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5197173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пенсионерам 70 лет и старше</a:t>
                      </a:r>
                    </a:p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921697"/>
                  </a:ext>
                </a:extLst>
              </a:tr>
              <a:tr h="1762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1177,0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1259,0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1290,8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1290,8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1290,8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97908842"/>
                  </a:ext>
                </a:extLst>
              </a:tr>
              <a:tr h="2064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effectLst/>
                          <a:latin typeface="Times New Roman"/>
                          <a:ea typeface="+mn-ea"/>
                        </a:rPr>
                        <a:t>-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почетным гражданам Талдомского городского округа, Талдомского муниципального района, городских и сельских поселений Талдомского муниципального района;</a:t>
                      </a:r>
                    </a:p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97873394"/>
                  </a:ext>
                </a:extLst>
              </a:tr>
              <a:tr h="439578">
                <a:tc vMerge="1">
                  <a:txBody>
                    <a:bodyPr/>
                    <a:lstStyle/>
                    <a:p>
                      <a:pPr indent="0" algn="ctr"/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</a:rPr>
                        <a:t>семьи, имеющих трех и более несовершеннолетних детей, среднедушевой доход которых ниже  величины прожиточного минимума, установленной в Московской области на душу населения в 4 квартале года, предшествующего налоговому периоду</a:t>
                      </a:r>
                      <a:endParaRPr lang="ru" sz="800" b="0" dirty="0" smtClean="0">
                        <a:latin typeface="Times New Roman"/>
                      </a:endParaRPr>
                    </a:p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16731643"/>
                  </a:ext>
                </a:extLst>
              </a:tr>
              <a:tr h="348275">
                <a:tc vMerge="1">
                  <a:txBody>
                    <a:bodyPr/>
                    <a:lstStyle/>
                    <a:p>
                      <a:pPr indent="0" algn="ctr"/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1224"/>
                        </a:lnSpc>
                      </a:pPr>
                      <a:r>
                        <a:rPr lang="ru" sz="800" b="0" dirty="0" smtClean="0">
                          <a:latin typeface="Times New Roman"/>
                        </a:rPr>
                        <a:t>-пенсионеры , доход которых ниже двухкратной велечины прожиточного минимума,установленной в Московской области для пенсионеров в 4 квартале года, предшествующего налоговому периоду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52378595"/>
                  </a:ext>
                </a:extLst>
              </a:tr>
              <a:tr h="296790">
                <a:tc>
                  <a:txBody>
                    <a:bodyPr/>
                    <a:lstStyle/>
                    <a:p>
                      <a:endParaRPr sz="1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ИТОГО налоговых льгот, предоставляемых в соответствии с решениями, принятыми органами местного самоуправления </a:t>
                      </a:r>
                      <a:r>
                        <a:rPr lang="ru" sz="900" b="1" dirty="0" smtClean="0">
                          <a:latin typeface="Times New Roman"/>
                        </a:rPr>
                        <a:t>Талдомского городского округа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4139,00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4091,3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2448,0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2448,0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2448,00</a:t>
                      </a:r>
                      <a:endParaRPr lang="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895928"/>
              </p:ext>
            </p:extLst>
          </p:nvPr>
        </p:nvGraphicFramePr>
        <p:xfrm>
          <a:off x="975947" y="886647"/>
          <a:ext cx="8018585" cy="55874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9912">
                  <a:extLst>
                    <a:ext uri="{9D8B030D-6E8A-4147-A177-3AD203B41FA5}">
                      <a16:colId xmlns:a16="http://schemas.microsoft.com/office/drawing/2014/main" val="4294288362"/>
                    </a:ext>
                  </a:extLst>
                </a:gridCol>
                <a:gridCol w="942855">
                  <a:extLst>
                    <a:ext uri="{9D8B030D-6E8A-4147-A177-3AD203B41FA5}">
                      <a16:colId xmlns:a16="http://schemas.microsoft.com/office/drawing/2014/main" val="1828055134"/>
                    </a:ext>
                  </a:extLst>
                </a:gridCol>
                <a:gridCol w="934204">
                  <a:extLst>
                    <a:ext uri="{9D8B030D-6E8A-4147-A177-3AD203B41FA5}">
                      <a16:colId xmlns:a16="http://schemas.microsoft.com/office/drawing/2014/main" val="2224229186"/>
                    </a:ext>
                  </a:extLst>
                </a:gridCol>
                <a:gridCol w="1063955">
                  <a:extLst>
                    <a:ext uri="{9D8B030D-6E8A-4147-A177-3AD203B41FA5}">
                      <a16:colId xmlns:a16="http://schemas.microsoft.com/office/drawing/2014/main" val="2082035626"/>
                    </a:ext>
                  </a:extLst>
                </a:gridCol>
                <a:gridCol w="1046655">
                  <a:extLst>
                    <a:ext uri="{9D8B030D-6E8A-4147-A177-3AD203B41FA5}">
                      <a16:colId xmlns:a16="http://schemas.microsoft.com/office/drawing/2014/main" val="2706925000"/>
                    </a:ext>
                  </a:extLst>
                </a:gridCol>
                <a:gridCol w="1211004">
                  <a:extLst>
                    <a:ext uri="{9D8B030D-6E8A-4147-A177-3AD203B41FA5}">
                      <a16:colId xmlns:a16="http://schemas.microsoft.com/office/drawing/2014/main" val="633328007"/>
                    </a:ext>
                  </a:extLst>
                </a:gridCol>
              </a:tblGrid>
              <a:tr h="327732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за 2020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 2021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295903"/>
                  </a:ext>
                </a:extLst>
              </a:tr>
              <a:tr h="237218">
                <a:tc vMerge="1"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974846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268 088,91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264 927,00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291 808,90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190,00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291 168,00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487755"/>
                  </a:ext>
                </a:extLst>
              </a:tr>
              <a:tr h="27849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3 136,21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3 149,00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3 125,00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3 229,00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3 339,00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233494"/>
                  </a:ext>
                </a:extLst>
              </a:tr>
              <a:tr h="38618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16 452,45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19 404,00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21 421,00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421,00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21 421,00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82493"/>
                  </a:ext>
                </a:extLst>
              </a:tr>
              <a:tr h="2583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889,14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282 041,00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384 174,98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420 403,07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320 708,66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736781"/>
                  </a:ext>
                </a:extLst>
              </a:tr>
              <a:tr h="2705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372 069,87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450 190,00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647 403,16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1 021 995,94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1 404 924,98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808714"/>
                  </a:ext>
                </a:extLst>
              </a:tr>
              <a:tr h="25462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6 203,54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6 517,00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340 036,42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485 000,20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680602"/>
                  </a:ext>
                </a:extLst>
              </a:tr>
              <a:tr h="2705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Образование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1 061 340,15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1 197 975,00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1 242 268,91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1 178 646,57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1 121 858,31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540083"/>
                  </a:ext>
                </a:extLst>
              </a:tr>
              <a:tr h="26258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Культура и кинематография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836,21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261 000,00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271 590,40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270 769,22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272 729,05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443513"/>
                  </a:ext>
                </a:extLst>
              </a:tr>
              <a:tr h="29441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Здравоохранение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226664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57 063,88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67 995,00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77 881,10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72 205,00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63 806,00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085679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101 372,47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97 00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97 250,00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96 950,00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503468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Средства массовой информации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7 499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,74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812,00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612,00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8 620,00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8 620,00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912443"/>
                  </a:ext>
                </a:extLst>
              </a:tr>
              <a:tr h="38618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19,13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060231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Всего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2 559 221,70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658 010,00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3 385 521,87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870 930,00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3 613 225,00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944344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Условно утвержденные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157293"/>
                  </a:ext>
                </a:extLst>
              </a:tr>
              <a:tr h="3277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Итого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2 559 221,70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2 658 010,00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3 385 521,87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3 870 930,00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3 613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225,00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05646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36320" y="256032"/>
            <a:ext cx="7692800" cy="27432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1050"/>
              </a:spcAft>
            </a:pPr>
            <a:r>
              <a:rPr lang="ru" sz="1900" b="1" dirty="0">
                <a:latin typeface="Times New Roman"/>
              </a:rPr>
              <a:t>Расходы бюджета </a:t>
            </a:r>
            <a:r>
              <a:rPr lang="ru" sz="1900" b="1" dirty="0" smtClean="0">
                <a:latin typeface="Times New Roman"/>
              </a:rPr>
              <a:t>Талдомского городского округа в 2020-2024 </a:t>
            </a:r>
            <a:r>
              <a:rPr lang="ru" sz="1900" b="1" dirty="0">
                <a:latin typeface="Times New Roman"/>
              </a:rPr>
              <a:t>годах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096434" y="700076"/>
            <a:ext cx="83450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900" b="1" u="sng" dirty="0">
                <a:latin typeface="Times New Roman"/>
              </a:rPr>
              <a:t>т</a:t>
            </a:r>
            <a:r>
              <a:rPr lang="ru" sz="900" b="1" u="sng" dirty="0" smtClean="0">
                <a:latin typeface="Times New Roman"/>
              </a:rPr>
              <a:t>ыс.руб.</a:t>
            </a: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81359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49569" y="316523"/>
            <a:ext cx="78515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spcAft>
                <a:spcPts val="630"/>
              </a:spcAft>
            </a:pPr>
            <a:r>
              <a:rPr lang="ru" b="1" dirty="0">
                <a:latin typeface="Times New Roman"/>
              </a:rPr>
              <a:t>Структура расходов бюджета Талдомского городского </a:t>
            </a:r>
            <a:r>
              <a:rPr lang="ru" b="1" dirty="0" smtClean="0">
                <a:latin typeface="Times New Roman"/>
              </a:rPr>
              <a:t>округа на 2022 </a:t>
            </a:r>
            <a:r>
              <a:rPr lang="ru" b="1" dirty="0">
                <a:latin typeface="Times New Roman"/>
              </a:rPr>
              <a:t>год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239083725"/>
              </p:ext>
            </p:extLst>
          </p:nvPr>
        </p:nvGraphicFramePr>
        <p:xfrm>
          <a:off x="298938" y="685856"/>
          <a:ext cx="9460524" cy="5811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66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3232" y="274320"/>
            <a:ext cx="8501106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>
                <a:latin typeface="Times New Roman"/>
              </a:rPr>
              <a:t>Расходы бюджета в разрезе муниципальных </a:t>
            </a:r>
            <a:r>
              <a:rPr lang="ru" sz="1900" b="1" dirty="0" smtClean="0">
                <a:latin typeface="Times New Roman"/>
              </a:rPr>
              <a:t>программ</a:t>
            </a:r>
            <a:endParaRPr lang="ru" sz="1900" b="1" dirty="0">
              <a:latin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86912" y="579120"/>
            <a:ext cx="2096203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 smtClean="0">
                <a:latin typeface="Times New Roman"/>
              </a:rPr>
              <a:t>Талдомского городского округа 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117366" y="737616"/>
            <a:ext cx="672809" cy="28041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250233"/>
              </p:ext>
            </p:extLst>
          </p:nvPr>
        </p:nvGraphicFramePr>
        <p:xfrm>
          <a:off x="301752" y="1018032"/>
          <a:ext cx="9312765" cy="5581598"/>
        </p:xfrm>
        <a:graphic>
          <a:graphicData uri="http://schemas.openxmlformats.org/drawingml/2006/table">
            <a:tbl>
              <a:tblPr/>
              <a:tblGrid>
                <a:gridCol w="3210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134">
                  <a:extLst>
                    <a:ext uri="{9D8B030D-6E8A-4147-A177-3AD203B41FA5}">
                      <a16:colId xmlns:a16="http://schemas.microsoft.com/office/drawing/2014/main" val="3247251429"/>
                    </a:ext>
                  </a:extLst>
                </a:gridCol>
                <a:gridCol w="1000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36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47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394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Наименование программ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900" b="1" dirty="0">
                          <a:latin typeface="Times New Roman"/>
                        </a:rPr>
                        <a:t>Факт за </a:t>
                      </a:r>
                      <a:r>
                        <a:rPr lang="ru" sz="900" b="1" dirty="0" smtClean="0">
                          <a:latin typeface="Times New Roman"/>
                        </a:rPr>
                        <a:t>2020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План на </a:t>
                      </a:r>
                      <a:r>
                        <a:rPr lang="ru" sz="900" b="1" dirty="0" smtClean="0">
                          <a:latin typeface="Times New Roman"/>
                        </a:rPr>
                        <a:t>2021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Ожидаемое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исполнение 2021 года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Прогноз на </a:t>
                      </a:r>
                      <a:r>
                        <a:rPr lang="ru" sz="900" b="1" dirty="0" smtClean="0">
                          <a:latin typeface="Times New Roman"/>
                        </a:rPr>
                        <a:t>2022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Прогноз на </a:t>
                      </a:r>
                      <a:r>
                        <a:rPr lang="ru" sz="900" b="1" dirty="0" smtClean="0">
                          <a:latin typeface="Times New Roman"/>
                        </a:rPr>
                        <a:t>2023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Прогноз на </a:t>
                      </a:r>
                      <a:r>
                        <a:rPr lang="ru" sz="900" b="1" dirty="0" smtClean="0">
                          <a:latin typeface="Times New Roman"/>
                        </a:rPr>
                        <a:t>2024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350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</a:t>
                      </a:r>
                      <a:r>
                        <a:rPr lang="ru" sz="900" b="1" dirty="0" smtClean="0">
                          <a:latin typeface="Times New Roman"/>
                        </a:rPr>
                        <a:t>Культура "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302 631,97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270 281,24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261 000,00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276 439,82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277 620,22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278 467,09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"Образование"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066 689,55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190 896,78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1 197 975,00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1 234 428,96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1 179 999,57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1 114 091,68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"Социальная защита населения"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38 601,41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40 682,60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67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995,00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50 890,93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47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780,00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53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300,45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"Спорт"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96 797,55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97 000,00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96 900,00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97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250,00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96 950,00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"Развитие сельского хозяйства"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5 019,57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28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524,68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6 615,00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22 915,96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14 901,48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15 073,78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"Экология и окружающая среда"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6 203,55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604,39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6 517,00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331 617,28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488 784,08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11 283,88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"Безопасность и обеспечение безопасности жизнедеятельности населения"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38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797,88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45 390,89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22 553,00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48 566,90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48 469,00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48 469,00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"Жилище"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14 218,08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21 705,80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42 010,00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30 932,10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23 681,00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13 935,00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"Развитие инженерной инфраструктуры и энергоэффективности"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76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280,06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60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108,81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98 510,00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161 939,90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359 158,56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715 468,46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"Предпринимательство"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080,95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870,00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3 200,00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3 300,00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300,00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3 300,00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"Управление имуществом и муниципальными финансами"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558,06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228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917,38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234 927,00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255 223,40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248 440,40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248 940,40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18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287,03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28 428,00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25 000,00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23 952,00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20 112,00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20 243,00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3944"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"Развитие и функционирование дорожно-транспортного комплекса"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304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647,88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229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695,29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263 664,00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339 998,00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357 631,00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276 570,00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"Цифровое муниципальное образование"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594,95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44 316,77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11 762,00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40 938,60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38 294,00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44 310,14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"Архитектура и градостроительство"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514,00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1 856,00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14 288,00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11 888,00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11 888,00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"Формирование современной комфортной городской среды"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274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637,33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288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925,15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242 360,38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398 876,21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435 618,56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433 831,60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"Строительство объектов социальной инфраструктуры"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"Переселение граждан из аварийного жилищного фонда"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6 353,30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25 009,56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13 189,00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198 323,93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219 124,92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Руководство и управление в сфере установленных функций органов местного самоуправления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570,80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632,00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7 812,00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6 977,60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6 977,60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6 977,60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14 635,97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69 109,62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69 109,62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34 147,21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700,6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1 000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marL="101600" indent="0"/>
                      <a:r>
                        <a:rPr lang="ru" sz="900" b="1" dirty="0" smtClean="0">
                          <a:latin typeface="Times New Roman"/>
                        </a:rPr>
                        <a:t>Резерв нераспределенных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расходов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55 000,00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110 000,00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7288958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pPr marL="101600" indent="0"/>
                      <a:r>
                        <a:rPr lang="ru" sz="900" b="1"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2 559 221,89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2 684 954,96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smtClean="0">
                          <a:latin typeface="Times New Roman"/>
                        </a:rPr>
                        <a:t>2 658 010,00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3 385 521,87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925 930,00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3 723 225,00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5088" y="721141"/>
            <a:ext cx="6751320" cy="153848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36652" marR="1002792" indent="0" algn="just">
              <a:lnSpc>
                <a:spcPts val="1656"/>
              </a:lnSpc>
              <a:spcAft>
                <a:spcPts val="1260"/>
              </a:spcAft>
            </a:pPr>
            <a:r>
              <a:rPr lang="ru" sz="1500" u="sng" dirty="0">
                <a:latin typeface="Times New Roman"/>
              </a:rPr>
              <a:t>Бюджет</a:t>
            </a:r>
            <a:r>
              <a:rPr lang="ru" sz="1500" dirty="0">
                <a:latin typeface="Times New Roman"/>
              </a:rPr>
              <a:t>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  <a:p>
            <a:pPr marL="136652" indent="0">
              <a:lnSpc>
                <a:spcPts val="1632"/>
              </a:lnSpc>
            </a:pPr>
            <a:r>
              <a:rPr lang="ru" sz="1500" u="sng" dirty="0">
                <a:latin typeface="Times New Roman"/>
              </a:rPr>
              <a:t>Доходы бюджета -</a:t>
            </a:r>
            <a:r>
              <a:rPr lang="ru" sz="1500" dirty="0">
                <a:latin typeface="Times New Roman"/>
              </a:rPr>
              <a:t> поступающие в бюджет денежные средства, за исключением средств, являющихся источниками финансирования </a:t>
            </a:r>
            <a:r>
              <a:rPr lang="ru" sz="1500" dirty="0" smtClean="0">
                <a:latin typeface="Times New Roman"/>
              </a:rPr>
              <a:t>дефицита бюджета</a:t>
            </a:r>
            <a:endParaRPr lang="ru" sz="1500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2040" y="2061208"/>
            <a:ext cx="6931152" cy="15384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14300" indent="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Расходы </a:t>
            </a:r>
            <a:r>
              <a:rPr lang="ru" sz="1500" u="sng" dirty="0">
                <a:latin typeface="Times New Roman"/>
              </a:rPr>
              <a:t>бюджета -</a:t>
            </a:r>
            <a:r>
              <a:rPr lang="ru" sz="1500" dirty="0">
                <a:latin typeface="Times New Roman"/>
              </a:rPr>
              <a:t> выплачиваемые из бюджета денежные средства, за исключением средств, являющихся источниками финансирования дефицита </a:t>
            </a:r>
            <a:r>
              <a:rPr lang="ru" sz="1500" dirty="0" smtClean="0">
                <a:latin typeface="Times New Roman"/>
              </a:rPr>
              <a:t>бюджета</a:t>
            </a:r>
          </a:p>
          <a:p>
            <a:pPr marL="139700" indent="0">
              <a:spcBef>
                <a:spcPts val="210"/>
              </a:spcBef>
              <a:spcAft>
                <a:spcPts val="210"/>
              </a:spcAft>
            </a:pPr>
            <a:r>
              <a:rPr lang="ru" sz="1500" u="sng" dirty="0" smtClean="0">
                <a:latin typeface="Times New Roman"/>
              </a:rPr>
              <a:t>Дефицит бюджета -</a:t>
            </a:r>
            <a:r>
              <a:rPr lang="ru" sz="1500" dirty="0" smtClean="0">
                <a:latin typeface="Times New Roman"/>
              </a:rPr>
              <a:t> превышение расходов бюджета над его доходами</a:t>
            </a:r>
          </a:p>
          <a:p>
            <a:pPr indent="0" algn="just"/>
            <a:endParaRPr lang="ru" sz="800" dirty="0" smtClean="0">
              <a:solidFill>
                <a:srgbClr val="4472C4"/>
              </a:solidFill>
              <a:latin typeface="Times New Roman"/>
            </a:endParaRPr>
          </a:p>
          <a:p>
            <a:pPr marL="11430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Профицит бюджета -</a:t>
            </a:r>
            <a:r>
              <a:rPr lang="ru" sz="1500" dirty="0" smtClean="0">
                <a:latin typeface="Times New Roman"/>
              </a:rPr>
              <a:t> превышение доходов бюджета над его расходами</a:t>
            </a:r>
          </a:p>
          <a:p>
            <a:pPr marL="114300" indent="0">
              <a:lnSpc>
                <a:spcPts val="1656"/>
              </a:lnSpc>
            </a:pPr>
            <a:endParaRPr lang="ru" sz="1500" dirty="0" smtClean="0">
              <a:latin typeface="Times New Roman"/>
            </a:endParaRPr>
          </a:p>
          <a:p>
            <a:pPr marL="114300" indent="0">
              <a:lnSpc>
                <a:spcPts val="1656"/>
              </a:lnSpc>
            </a:pPr>
            <a:endParaRPr lang="ru" sz="1500" dirty="0">
              <a:latin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2040" y="3358662"/>
            <a:ext cx="6970776" cy="172540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Aft>
                <a:spcPts val="210"/>
              </a:spcAft>
            </a:pPr>
            <a:endParaRPr lang="ru" sz="800" dirty="0">
              <a:solidFill>
                <a:srgbClr val="4472C4"/>
              </a:solidFill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r>
              <a:rPr lang="ru" sz="1500" u="sng" dirty="0">
                <a:latin typeface="Times New Roman"/>
              </a:rPr>
              <a:t>Бюджетный процесс</a:t>
            </a:r>
            <a:r>
              <a:rPr lang="ru" sz="1500" dirty="0">
                <a:latin typeface="Times New Roman"/>
              </a:rPr>
              <a:t> - деятельность органов государственной власти,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</a:t>
            </a:r>
            <a:r>
              <a:rPr lang="ru" sz="1500" dirty="0" smtClean="0">
                <a:latin typeface="Times New Roman"/>
              </a:rPr>
              <a:t>за их исполнением, осуществлению бюджетного учета, составлению, внешней проверке, рассмотрению и утверждению бюджетной отчетности</a:t>
            </a:r>
            <a:endParaRPr lang="ru" sz="1500" dirty="0">
              <a:latin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6969" y="272562"/>
            <a:ext cx="321798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ГЛОССАРИЙ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653016" y="6653784"/>
            <a:ext cx="176784" cy="140208"/>
          </a:xfrm>
          <a:prstGeom prst="rect">
            <a:avLst/>
          </a:prstGeom>
          <a:solidFill>
            <a:srgbClr val="4EC0EE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 b="1">
                <a:latin typeface="Times New Roman"/>
              </a:rPr>
              <a:t>19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14315"/>
              </p:ext>
            </p:extLst>
          </p:nvPr>
        </p:nvGraphicFramePr>
        <p:xfrm>
          <a:off x="660400" y="621438"/>
          <a:ext cx="8660422" cy="807083"/>
        </p:xfrm>
        <a:graphic>
          <a:graphicData uri="http://schemas.openxmlformats.org/drawingml/2006/table">
            <a:tbl>
              <a:tblPr/>
              <a:tblGrid>
                <a:gridCol w="597877">
                  <a:extLst>
                    <a:ext uri="{9D8B030D-6E8A-4147-A177-3AD203B41FA5}">
                      <a16:colId xmlns:a16="http://schemas.microsoft.com/office/drawing/2014/main" val="1214063123"/>
                    </a:ext>
                  </a:extLst>
                </a:gridCol>
                <a:gridCol w="3133444">
                  <a:extLst>
                    <a:ext uri="{9D8B030D-6E8A-4147-A177-3AD203B41FA5}">
                      <a16:colId xmlns:a16="http://schemas.microsoft.com/office/drawing/2014/main" val="691062353"/>
                    </a:ext>
                  </a:extLst>
                </a:gridCol>
                <a:gridCol w="590230">
                  <a:extLst>
                    <a:ext uri="{9D8B030D-6E8A-4147-A177-3AD203B41FA5}">
                      <a16:colId xmlns:a16="http://schemas.microsoft.com/office/drawing/2014/main" val="358341366"/>
                    </a:ext>
                  </a:extLst>
                </a:gridCol>
                <a:gridCol w="860887">
                  <a:extLst>
                    <a:ext uri="{9D8B030D-6E8A-4147-A177-3AD203B41FA5}">
                      <a16:colId xmlns:a16="http://schemas.microsoft.com/office/drawing/2014/main" val="4216219925"/>
                    </a:ext>
                  </a:extLst>
                </a:gridCol>
                <a:gridCol w="917236">
                  <a:extLst>
                    <a:ext uri="{9D8B030D-6E8A-4147-A177-3AD203B41FA5}">
                      <a16:colId xmlns:a16="http://schemas.microsoft.com/office/drawing/2014/main" val="543899112"/>
                    </a:ext>
                  </a:extLst>
                </a:gridCol>
                <a:gridCol w="867148">
                  <a:extLst>
                    <a:ext uri="{9D8B030D-6E8A-4147-A177-3AD203B41FA5}">
                      <a16:colId xmlns:a16="http://schemas.microsoft.com/office/drawing/2014/main" val="596075459"/>
                    </a:ext>
                  </a:extLst>
                </a:gridCol>
                <a:gridCol w="864018">
                  <a:extLst>
                    <a:ext uri="{9D8B030D-6E8A-4147-A177-3AD203B41FA5}">
                      <a16:colId xmlns:a16="http://schemas.microsoft.com/office/drawing/2014/main" val="3149515681"/>
                    </a:ext>
                  </a:extLst>
                </a:gridCol>
                <a:gridCol w="829582">
                  <a:extLst>
                    <a:ext uri="{9D8B030D-6E8A-4147-A177-3AD203B41FA5}">
                      <a16:colId xmlns:a16="http://schemas.microsoft.com/office/drawing/2014/main" val="406598036"/>
                    </a:ext>
                  </a:extLst>
                </a:gridCol>
              </a:tblGrid>
              <a:tr h="340630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2020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66955711"/>
                  </a:ext>
                </a:extLst>
              </a:tr>
              <a:tr h="267289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029360"/>
                  </a:ext>
                </a:extLst>
              </a:tr>
              <a:tr h="146683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61060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704483"/>
              </p:ext>
            </p:extLst>
          </p:nvPr>
        </p:nvGraphicFramePr>
        <p:xfrm>
          <a:off x="660400" y="1414044"/>
          <a:ext cx="8660424" cy="4667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0229">
                  <a:extLst>
                    <a:ext uri="{9D8B030D-6E8A-4147-A177-3AD203B41FA5}">
                      <a16:colId xmlns:a16="http://schemas.microsoft.com/office/drawing/2014/main" val="4149108513"/>
                    </a:ext>
                  </a:extLst>
                </a:gridCol>
                <a:gridCol w="3142695">
                  <a:extLst>
                    <a:ext uri="{9D8B030D-6E8A-4147-A177-3AD203B41FA5}">
                      <a16:colId xmlns:a16="http://schemas.microsoft.com/office/drawing/2014/main" val="1982555848"/>
                    </a:ext>
                  </a:extLst>
                </a:gridCol>
                <a:gridCol w="585926">
                  <a:extLst>
                    <a:ext uri="{9D8B030D-6E8A-4147-A177-3AD203B41FA5}">
                      <a16:colId xmlns:a16="http://schemas.microsoft.com/office/drawing/2014/main" val="3289379915"/>
                    </a:ext>
                  </a:extLst>
                </a:gridCol>
                <a:gridCol w="843379">
                  <a:extLst>
                    <a:ext uri="{9D8B030D-6E8A-4147-A177-3AD203B41FA5}">
                      <a16:colId xmlns:a16="http://schemas.microsoft.com/office/drawing/2014/main" val="1647518988"/>
                    </a:ext>
                  </a:extLst>
                </a:gridCol>
                <a:gridCol w="941033">
                  <a:extLst>
                    <a:ext uri="{9D8B030D-6E8A-4147-A177-3AD203B41FA5}">
                      <a16:colId xmlns:a16="http://schemas.microsoft.com/office/drawing/2014/main" val="1477297769"/>
                    </a:ext>
                  </a:extLst>
                </a:gridCol>
                <a:gridCol w="852256">
                  <a:extLst>
                    <a:ext uri="{9D8B030D-6E8A-4147-A177-3AD203B41FA5}">
                      <a16:colId xmlns:a16="http://schemas.microsoft.com/office/drawing/2014/main" val="2624379623"/>
                    </a:ext>
                  </a:extLst>
                </a:gridCol>
                <a:gridCol w="861134">
                  <a:extLst>
                    <a:ext uri="{9D8B030D-6E8A-4147-A177-3AD203B41FA5}">
                      <a16:colId xmlns:a16="http://schemas.microsoft.com/office/drawing/2014/main" val="2821371380"/>
                    </a:ext>
                  </a:extLst>
                </a:gridCol>
                <a:gridCol w="833772">
                  <a:extLst>
                    <a:ext uri="{9D8B030D-6E8A-4147-A177-3AD203B41FA5}">
                      <a16:colId xmlns:a16="http://schemas.microsoft.com/office/drawing/2014/main" val="2839644276"/>
                    </a:ext>
                  </a:extLst>
                </a:gridCol>
              </a:tblGrid>
              <a:tr h="494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«Здравоохранение»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530909"/>
                  </a:ext>
                </a:extLst>
              </a:tr>
              <a:tr h="139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работников предприятий, прошедших диспансеризацию (за исключением предприятий, работающих за счет средств бюджета Московской области)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5705802"/>
                  </a:ext>
                </a:extLst>
              </a:tr>
              <a:tr h="139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населения, прикрепленного к медицинским организациям на территории городского округа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927413"/>
                  </a:ext>
                </a:extLst>
              </a:tr>
              <a:tr h="139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медицинских работников (врачей первичного звена и специалистов узкого профиля), обеспеченных жильем, из числа привлеченных и нуждающихся в жилье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839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8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653016" y="6653784"/>
            <a:ext cx="176784" cy="140208"/>
          </a:xfrm>
          <a:prstGeom prst="rect">
            <a:avLst/>
          </a:prstGeom>
          <a:solidFill>
            <a:srgbClr val="4EC0EE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100" b="1">
                <a:latin typeface="Times New Roman"/>
              </a:rPr>
              <a:t>19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657664"/>
              </p:ext>
            </p:extLst>
          </p:nvPr>
        </p:nvGraphicFramePr>
        <p:xfrm>
          <a:off x="452762" y="521207"/>
          <a:ext cx="8868061" cy="902844"/>
        </p:xfrm>
        <a:graphic>
          <a:graphicData uri="http://schemas.openxmlformats.org/drawingml/2006/table">
            <a:tbl>
              <a:tblPr/>
              <a:tblGrid>
                <a:gridCol w="805516">
                  <a:extLst>
                    <a:ext uri="{9D8B030D-6E8A-4147-A177-3AD203B41FA5}">
                      <a16:colId xmlns:a16="http://schemas.microsoft.com/office/drawing/2014/main" val="3299036147"/>
                    </a:ext>
                  </a:extLst>
                </a:gridCol>
                <a:gridCol w="3544541">
                  <a:extLst>
                    <a:ext uri="{9D8B030D-6E8A-4147-A177-3AD203B41FA5}">
                      <a16:colId xmlns:a16="http://schemas.microsoft.com/office/drawing/2014/main" val="1262593645"/>
                    </a:ext>
                  </a:extLst>
                </a:gridCol>
                <a:gridCol w="710214">
                  <a:extLst>
                    <a:ext uri="{9D8B030D-6E8A-4147-A177-3AD203B41FA5}">
                      <a16:colId xmlns:a16="http://schemas.microsoft.com/office/drawing/2014/main" val="2662222343"/>
                    </a:ext>
                  </a:extLst>
                </a:gridCol>
                <a:gridCol w="763480">
                  <a:extLst>
                    <a:ext uri="{9D8B030D-6E8A-4147-A177-3AD203B41FA5}">
                      <a16:colId xmlns:a16="http://schemas.microsoft.com/office/drawing/2014/main" val="63647700"/>
                    </a:ext>
                  </a:extLst>
                </a:gridCol>
                <a:gridCol w="941033">
                  <a:extLst>
                    <a:ext uri="{9D8B030D-6E8A-4147-A177-3AD203B41FA5}">
                      <a16:colId xmlns:a16="http://schemas.microsoft.com/office/drawing/2014/main" val="126005323"/>
                    </a:ext>
                  </a:extLst>
                </a:gridCol>
                <a:gridCol w="692458">
                  <a:extLst>
                    <a:ext uri="{9D8B030D-6E8A-4147-A177-3AD203B41FA5}">
                      <a16:colId xmlns:a16="http://schemas.microsoft.com/office/drawing/2014/main" val="4186364242"/>
                    </a:ext>
                  </a:extLst>
                </a:gridCol>
                <a:gridCol w="710213">
                  <a:extLst>
                    <a:ext uri="{9D8B030D-6E8A-4147-A177-3AD203B41FA5}">
                      <a16:colId xmlns:a16="http://schemas.microsoft.com/office/drawing/2014/main" val="3258382173"/>
                    </a:ext>
                  </a:extLst>
                </a:gridCol>
                <a:gridCol w="700606">
                  <a:extLst>
                    <a:ext uri="{9D8B030D-6E8A-4147-A177-3AD203B41FA5}">
                      <a16:colId xmlns:a16="http://schemas.microsoft.com/office/drawing/2014/main" val="2009629061"/>
                    </a:ext>
                  </a:extLst>
                </a:gridCol>
              </a:tblGrid>
              <a:tr h="420732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2020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93758367"/>
                  </a:ext>
                </a:extLst>
              </a:tr>
              <a:tr h="300935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935862"/>
                  </a:ext>
                </a:extLst>
              </a:tr>
              <a:tr h="181177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548172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81870"/>
              </p:ext>
            </p:extLst>
          </p:nvPr>
        </p:nvGraphicFramePr>
        <p:xfrm>
          <a:off x="452762" y="1424050"/>
          <a:ext cx="8868060" cy="43020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7867">
                  <a:extLst>
                    <a:ext uri="{9D8B030D-6E8A-4147-A177-3AD203B41FA5}">
                      <a16:colId xmlns:a16="http://schemas.microsoft.com/office/drawing/2014/main" val="4136049805"/>
                    </a:ext>
                  </a:extLst>
                </a:gridCol>
                <a:gridCol w="3551068">
                  <a:extLst>
                    <a:ext uri="{9D8B030D-6E8A-4147-A177-3AD203B41FA5}">
                      <a16:colId xmlns:a16="http://schemas.microsoft.com/office/drawing/2014/main" val="109656639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037689996"/>
                    </a:ext>
                  </a:extLst>
                </a:gridCol>
                <a:gridCol w="798991">
                  <a:extLst>
                    <a:ext uri="{9D8B030D-6E8A-4147-A177-3AD203B41FA5}">
                      <a16:colId xmlns:a16="http://schemas.microsoft.com/office/drawing/2014/main" val="150149061"/>
                    </a:ext>
                  </a:extLst>
                </a:gridCol>
                <a:gridCol w="941033">
                  <a:extLst>
                    <a:ext uri="{9D8B030D-6E8A-4147-A177-3AD203B41FA5}">
                      <a16:colId xmlns:a16="http://schemas.microsoft.com/office/drawing/2014/main" val="2773078587"/>
                    </a:ext>
                  </a:extLst>
                </a:gridCol>
                <a:gridCol w="692458">
                  <a:extLst>
                    <a:ext uri="{9D8B030D-6E8A-4147-A177-3AD203B41FA5}">
                      <a16:colId xmlns:a16="http://schemas.microsoft.com/office/drawing/2014/main" val="2299592252"/>
                    </a:ext>
                  </a:extLst>
                </a:gridCol>
                <a:gridCol w="710213">
                  <a:extLst>
                    <a:ext uri="{9D8B030D-6E8A-4147-A177-3AD203B41FA5}">
                      <a16:colId xmlns:a16="http://schemas.microsoft.com/office/drawing/2014/main" val="2703752033"/>
                    </a:ext>
                  </a:extLst>
                </a:gridCol>
                <a:gridCol w="700605">
                  <a:extLst>
                    <a:ext uri="{9D8B030D-6E8A-4147-A177-3AD203B41FA5}">
                      <a16:colId xmlns:a16="http://schemas.microsoft.com/office/drawing/2014/main" val="1756965037"/>
                    </a:ext>
                  </a:extLst>
                </a:gridCol>
              </a:tblGrid>
              <a:tr h="2380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«Культура»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059491"/>
                  </a:ext>
                </a:extLst>
              </a:tr>
              <a:tr h="3621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посещений культурных мероприятий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202,827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579,505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637,198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694,890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807,953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3333874"/>
                  </a:ext>
                </a:extLst>
              </a:tr>
              <a:tr h="3621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организаций культуры, получивших современное оборудование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82238"/>
                  </a:ext>
                </a:extLst>
              </a:tr>
              <a:tr h="6162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5520320"/>
                  </a:ext>
                </a:extLst>
              </a:tr>
              <a:tr h="8179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6766281"/>
                  </a:ext>
                </a:extLst>
              </a:tr>
              <a:tr h="6162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9098277"/>
                  </a:ext>
                </a:extLst>
              </a:tr>
              <a:tr h="12892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субвенции бюджету муниципального образования Московской области на обеспечение переданных государственных полномочий по временному хранению, комплектованию, учету и использованию архивных документов, относящихся к собственности Московской области и временно хранящихся в муниципальном архиве, освоенная бюджетом муниципального образования Московской области, в общей сумме указанной субвенции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555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2684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0"/>
            <a:ext cx="7309104" cy="52120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248475"/>
              </p:ext>
            </p:extLst>
          </p:nvPr>
        </p:nvGraphicFramePr>
        <p:xfrm>
          <a:off x="363985" y="417250"/>
          <a:ext cx="9303799" cy="856276"/>
        </p:xfrm>
        <a:graphic>
          <a:graphicData uri="http://schemas.openxmlformats.org/drawingml/2006/table">
            <a:tbl>
              <a:tblPr/>
              <a:tblGrid>
                <a:gridCol w="665825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394168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719091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98991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967666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781236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78123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48070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226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2020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559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0450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040429"/>
              </p:ext>
            </p:extLst>
          </p:nvPr>
        </p:nvGraphicFramePr>
        <p:xfrm>
          <a:off x="355107" y="1273526"/>
          <a:ext cx="9321552" cy="4852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2789">
                  <a:extLst>
                    <a:ext uri="{9D8B030D-6E8A-4147-A177-3AD203B41FA5}">
                      <a16:colId xmlns:a16="http://schemas.microsoft.com/office/drawing/2014/main" val="686260139"/>
                    </a:ext>
                  </a:extLst>
                </a:gridCol>
                <a:gridCol w="3920378">
                  <a:extLst>
                    <a:ext uri="{9D8B030D-6E8A-4147-A177-3AD203B41FA5}">
                      <a16:colId xmlns:a16="http://schemas.microsoft.com/office/drawing/2014/main" val="844591752"/>
                    </a:ext>
                  </a:extLst>
                </a:gridCol>
                <a:gridCol w="730448">
                  <a:extLst>
                    <a:ext uri="{9D8B030D-6E8A-4147-A177-3AD203B41FA5}">
                      <a16:colId xmlns:a16="http://schemas.microsoft.com/office/drawing/2014/main" val="1586471484"/>
                    </a:ext>
                  </a:extLst>
                </a:gridCol>
                <a:gridCol w="813664">
                  <a:extLst>
                    <a:ext uri="{9D8B030D-6E8A-4147-A177-3AD203B41FA5}">
                      <a16:colId xmlns:a16="http://schemas.microsoft.com/office/drawing/2014/main" val="4110518209"/>
                    </a:ext>
                  </a:extLst>
                </a:gridCol>
                <a:gridCol w="989341">
                  <a:extLst>
                    <a:ext uri="{9D8B030D-6E8A-4147-A177-3AD203B41FA5}">
                      <a16:colId xmlns:a16="http://schemas.microsoft.com/office/drawing/2014/main" val="156815405"/>
                    </a:ext>
                  </a:extLst>
                </a:gridCol>
                <a:gridCol w="711955">
                  <a:extLst>
                    <a:ext uri="{9D8B030D-6E8A-4147-A177-3AD203B41FA5}">
                      <a16:colId xmlns:a16="http://schemas.microsoft.com/office/drawing/2014/main" val="678032044"/>
                    </a:ext>
                  </a:extLst>
                </a:gridCol>
                <a:gridCol w="797159">
                  <a:extLst>
                    <a:ext uri="{9D8B030D-6E8A-4147-A177-3AD203B41FA5}">
                      <a16:colId xmlns:a16="http://schemas.microsoft.com/office/drawing/2014/main" val="94675353"/>
                    </a:ext>
                  </a:extLst>
                </a:gridCol>
                <a:gridCol w="675818">
                  <a:extLst>
                    <a:ext uri="{9D8B030D-6E8A-4147-A177-3AD203B41FA5}">
                      <a16:colId xmlns:a16="http://schemas.microsoft.com/office/drawing/2014/main" val="792125888"/>
                    </a:ext>
                  </a:extLst>
                </a:gridCol>
              </a:tblGrid>
              <a:tr h="1886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«Образование»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240776"/>
                  </a:ext>
                </a:extLst>
              </a:tr>
              <a:tr h="4585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1,5 года до 7 лет, охваченных дошкольным образованием, в общей численности детей-инвалидов такого возраста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2861431"/>
                  </a:ext>
                </a:extLst>
              </a:tr>
              <a:tr h="1549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дошкольного образования для детей в возрасте до 3-х лет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7380299"/>
                  </a:ext>
                </a:extLst>
              </a:tr>
              <a:tr h="3067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дошкольного образования для детей в возрасте от трех до семи лет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8792574"/>
                  </a:ext>
                </a:extLst>
              </a:tr>
              <a:tr h="2683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дошкольных образовательных организаций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7736"/>
                  </a:ext>
                </a:extLst>
              </a:tr>
              <a:tr h="4585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321864"/>
                  </a:ext>
                </a:extLst>
              </a:tr>
              <a:tr h="6103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общеобразовательных организациях, расположенных в сельской местности и малых городах, обновлена материально- техническая база для занятий детей физической культурой и спортом, единиц (нарастающим итогом)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6161471"/>
                  </a:ext>
                </a:extLst>
              </a:tr>
              <a:tr h="4585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общеобразовательных организациях, расположенных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всельской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088827"/>
                  </a:ext>
                </a:extLst>
              </a:tr>
              <a:tr h="4585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выпускников текущего года, набравших 220 баллов и более по 3 предметам, к общему количеству выпускников текущего года, сдававших ЕГЭ по 3 и более предметам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28,35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172808"/>
                  </a:ext>
                </a:extLst>
              </a:tr>
              <a:tr h="593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 инвалидов школьного возраста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776359"/>
                  </a:ext>
                </a:extLst>
              </a:tr>
              <a:tr h="7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обучающихся, получающих начальное общее образование 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государственных и муниципальных образовательных организациях, получающих бесплатное горячее питание, к общему количеству обучающихся, получающих начальное общее образование в государственных и муниципальных образовательных организациях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9787768"/>
                  </a:ext>
                </a:extLst>
              </a:tr>
              <a:tr h="1549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625014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276664"/>
              </p:ext>
            </p:extLst>
          </p:nvPr>
        </p:nvGraphicFramePr>
        <p:xfrm>
          <a:off x="310718" y="521210"/>
          <a:ext cx="9217744" cy="883572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05545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729156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83844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966132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710927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72915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719292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58451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2020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7702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7419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474340"/>
              </p:ext>
            </p:extLst>
          </p:nvPr>
        </p:nvGraphicFramePr>
        <p:xfrm>
          <a:off x="310718" y="1411550"/>
          <a:ext cx="9217744" cy="48795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3783">
                  <a:extLst>
                    <a:ext uri="{9D8B030D-6E8A-4147-A177-3AD203B41FA5}">
                      <a16:colId xmlns:a16="http://schemas.microsoft.com/office/drawing/2014/main" val="686260139"/>
                    </a:ext>
                  </a:extLst>
                </a:gridCol>
                <a:gridCol w="4039340">
                  <a:extLst>
                    <a:ext uri="{9D8B030D-6E8A-4147-A177-3AD203B41FA5}">
                      <a16:colId xmlns:a16="http://schemas.microsoft.com/office/drawing/2014/main" val="844591752"/>
                    </a:ext>
                  </a:extLst>
                </a:gridCol>
                <a:gridCol w="745724">
                  <a:extLst>
                    <a:ext uri="{9D8B030D-6E8A-4147-A177-3AD203B41FA5}">
                      <a16:colId xmlns:a16="http://schemas.microsoft.com/office/drawing/2014/main" val="1586471484"/>
                    </a:ext>
                  </a:extLst>
                </a:gridCol>
                <a:gridCol w="790113">
                  <a:extLst>
                    <a:ext uri="{9D8B030D-6E8A-4147-A177-3AD203B41FA5}">
                      <a16:colId xmlns:a16="http://schemas.microsoft.com/office/drawing/2014/main" val="4110518209"/>
                    </a:ext>
                  </a:extLst>
                </a:gridCol>
                <a:gridCol w="949910">
                  <a:extLst>
                    <a:ext uri="{9D8B030D-6E8A-4147-A177-3AD203B41FA5}">
                      <a16:colId xmlns:a16="http://schemas.microsoft.com/office/drawing/2014/main" val="156815405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678032044"/>
                    </a:ext>
                  </a:extLst>
                </a:gridCol>
                <a:gridCol w="745724">
                  <a:extLst>
                    <a:ext uri="{9D8B030D-6E8A-4147-A177-3AD203B41FA5}">
                      <a16:colId xmlns:a16="http://schemas.microsoft.com/office/drawing/2014/main" val="94675353"/>
                    </a:ext>
                  </a:extLst>
                </a:gridCol>
                <a:gridCol w="704058">
                  <a:extLst>
                    <a:ext uri="{9D8B030D-6E8A-4147-A177-3AD203B41FA5}">
                      <a16:colId xmlns:a16="http://schemas.microsoft.com/office/drawing/2014/main" val="792125888"/>
                    </a:ext>
                  </a:extLst>
                </a:gridCol>
              </a:tblGrid>
              <a:tr h="4886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0637982"/>
                  </a:ext>
                </a:extLst>
              </a:tr>
              <a:tr h="1651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83.31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749098"/>
                  </a:ext>
                </a:extLst>
              </a:tr>
              <a:tr h="3268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0187370"/>
                  </a:ext>
                </a:extLst>
              </a:tr>
              <a:tr h="12974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2256446"/>
                  </a:ext>
                </a:extLst>
              </a:tr>
              <a:tr h="4886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847992"/>
                  </a:ext>
                </a:extLst>
              </a:tr>
              <a:tr h="8121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815192"/>
                  </a:ext>
                </a:extLst>
              </a:tr>
              <a:tr h="9738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детей, охваченных деятельностью детских технопарков "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(мобильных технопарков "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 (нарастающим итогом)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2954165"/>
                  </a:ext>
                </a:extLst>
              </a:tr>
              <a:tr h="3268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педагогических работников, прошедших добровольную независимую оценку квалификации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7126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001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840535"/>
              </p:ext>
            </p:extLst>
          </p:nvPr>
        </p:nvGraphicFramePr>
        <p:xfrm>
          <a:off x="310718" y="521210"/>
          <a:ext cx="9217744" cy="883572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05545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729156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83844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966132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710927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72915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719292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58451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2020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7702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7419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154300"/>
              </p:ext>
            </p:extLst>
          </p:nvPr>
        </p:nvGraphicFramePr>
        <p:xfrm>
          <a:off x="310718" y="1404782"/>
          <a:ext cx="9217744" cy="5285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081">
                  <a:extLst>
                    <a:ext uri="{9D8B030D-6E8A-4147-A177-3AD203B41FA5}">
                      <a16:colId xmlns:a16="http://schemas.microsoft.com/office/drawing/2014/main" val="772604548"/>
                    </a:ext>
                  </a:extLst>
                </a:gridCol>
                <a:gridCol w="4050919">
                  <a:extLst>
                    <a:ext uri="{9D8B030D-6E8A-4147-A177-3AD203B41FA5}">
                      <a16:colId xmlns:a16="http://schemas.microsoft.com/office/drawing/2014/main" val="1045567226"/>
                    </a:ext>
                  </a:extLst>
                </a:gridCol>
                <a:gridCol w="745725">
                  <a:extLst>
                    <a:ext uri="{9D8B030D-6E8A-4147-A177-3AD203B41FA5}">
                      <a16:colId xmlns:a16="http://schemas.microsoft.com/office/drawing/2014/main" val="936912777"/>
                    </a:ext>
                  </a:extLst>
                </a:gridCol>
                <a:gridCol w="772357">
                  <a:extLst>
                    <a:ext uri="{9D8B030D-6E8A-4147-A177-3AD203B41FA5}">
                      <a16:colId xmlns:a16="http://schemas.microsoft.com/office/drawing/2014/main" val="1001102034"/>
                    </a:ext>
                  </a:extLst>
                </a:gridCol>
                <a:gridCol w="976544">
                  <a:extLst>
                    <a:ext uri="{9D8B030D-6E8A-4147-A177-3AD203B41FA5}">
                      <a16:colId xmlns:a16="http://schemas.microsoft.com/office/drawing/2014/main" val="3502271157"/>
                    </a:ext>
                  </a:extLst>
                </a:gridCol>
                <a:gridCol w="701336">
                  <a:extLst>
                    <a:ext uri="{9D8B030D-6E8A-4147-A177-3AD203B41FA5}">
                      <a16:colId xmlns:a16="http://schemas.microsoft.com/office/drawing/2014/main" val="1424485700"/>
                    </a:ext>
                  </a:extLst>
                </a:gridCol>
                <a:gridCol w="775312">
                  <a:extLst>
                    <a:ext uri="{9D8B030D-6E8A-4147-A177-3AD203B41FA5}">
                      <a16:colId xmlns:a16="http://schemas.microsoft.com/office/drawing/2014/main" val="3130286320"/>
                    </a:ext>
                  </a:extLst>
                </a:gridCol>
                <a:gridCol w="674470">
                  <a:extLst>
                    <a:ext uri="{9D8B030D-6E8A-4147-A177-3AD203B41FA5}">
                      <a16:colId xmlns:a16="http://schemas.microsoft.com/office/drawing/2014/main" val="3523081052"/>
                    </a:ext>
                  </a:extLst>
                </a:gridCol>
              </a:tblGrid>
              <a:tr h="2047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«Социальная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560694"/>
                  </a:ext>
                </a:extLst>
              </a:tr>
              <a:tr h="2047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Активное долголетие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5204947"/>
                  </a:ext>
                </a:extLst>
              </a:tr>
              <a:tr h="2047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бедности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966277"/>
                  </a:ext>
                </a:extLst>
              </a:tr>
              <a:tr h="6143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доступных для инвалидов и других маломобильных групп населения приоритетных объектов социальной, транспортной, инженерной инфраструктуры в общем количестве приоритетных объектов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912082"/>
                  </a:ext>
                </a:extLst>
              </a:tr>
              <a:tr h="6143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находящихся в трудной жизненной ситуации, охваченных отдыхом и оздоровлением, в общей численности детей в возрасте от 7 до 15 лет, находящихся в трудной жизненной ситуации, подлежащих оздоровлению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5757512"/>
                  </a:ext>
                </a:extLst>
              </a:tr>
              <a:tr h="4607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391969"/>
                  </a:ext>
                </a:extLst>
              </a:tr>
              <a:tr h="724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пострадавших в результате несчастных случаев на производстве со смертельным исходом связанных с производством, в расчете на 1000 работающих (организаций, занятых в экономике муниципального образования)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Промилле (0,1 процента)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771547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социально ориентированных некоммерческих организаций (СО НКО)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сфере культуры, которым оказана поддержка органами местного самоуправления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9454025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образования, которым оказана поддержка органами местного самоуправления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5674137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843925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которым оказана поддержка органами местного самоуправления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365649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физической культуры и спорта, которым оказана поддержка органами местного самоуправления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749685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поддержка органами местного самоуправления, всего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3765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34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688389"/>
              </p:ext>
            </p:extLst>
          </p:nvPr>
        </p:nvGraphicFramePr>
        <p:xfrm>
          <a:off x="310718" y="521210"/>
          <a:ext cx="9217744" cy="883572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05545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729156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83844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966132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710927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72915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719292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58451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2020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7702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7419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15351"/>
              </p:ext>
            </p:extLst>
          </p:nvPr>
        </p:nvGraphicFramePr>
        <p:xfrm>
          <a:off x="310717" y="1404784"/>
          <a:ext cx="9217745" cy="5265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2662">
                  <a:extLst>
                    <a:ext uri="{9D8B030D-6E8A-4147-A177-3AD203B41FA5}">
                      <a16:colId xmlns:a16="http://schemas.microsoft.com/office/drawing/2014/main" val="1981845084"/>
                    </a:ext>
                  </a:extLst>
                </a:gridCol>
                <a:gridCol w="4030462">
                  <a:extLst>
                    <a:ext uri="{9D8B030D-6E8A-4147-A177-3AD203B41FA5}">
                      <a16:colId xmlns:a16="http://schemas.microsoft.com/office/drawing/2014/main" val="1346692399"/>
                    </a:ext>
                  </a:extLst>
                </a:gridCol>
                <a:gridCol w="754602">
                  <a:extLst>
                    <a:ext uri="{9D8B030D-6E8A-4147-A177-3AD203B41FA5}">
                      <a16:colId xmlns:a16="http://schemas.microsoft.com/office/drawing/2014/main" val="166284199"/>
                    </a:ext>
                  </a:extLst>
                </a:gridCol>
                <a:gridCol w="754602">
                  <a:extLst>
                    <a:ext uri="{9D8B030D-6E8A-4147-A177-3AD203B41FA5}">
                      <a16:colId xmlns:a16="http://schemas.microsoft.com/office/drawing/2014/main" val="366256"/>
                    </a:ext>
                  </a:extLst>
                </a:gridCol>
                <a:gridCol w="1003176">
                  <a:extLst>
                    <a:ext uri="{9D8B030D-6E8A-4147-A177-3AD203B41FA5}">
                      <a16:colId xmlns:a16="http://schemas.microsoft.com/office/drawing/2014/main" val="1608088136"/>
                    </a:ext>
                  </a:extLst>
                </a:gridCol>
                <a:gridCol w="683581">
                  <a:extLst>
                    <a:ext uri="{9D8B030D-6E8A-4147-A177-3AD203B41FA5}">
                      <a16:colId xmlns:a16="http://schemas.microsoft.com/office/drawing/2014/main" val="3295529142"/>
                    </a:ext>
                  </a:extLst>
                </a:gridCol>
                <a:gridCol w="784190">
                  <a:extLst>
                    <a:ext uri="{9D8B030D-6E8A-4147-A177-3AD203B41FA5}">
                      <a16:colId xmlns:a16="http://schemas.microsoft.com/office/drawing/2014/main" val="996246824"/>
                    </a:ext>
                  </a:extLst>
                </a:gridCol>
                <a:gridCol w="674470">
                  <a:extLst>
                    <a:ext uri="{9D8B030D-6E8A-4147-A177-3AD203B41FA5}">
                      <a16:colId xmlns:a16="http://schemas.microsoft.com/office/drawing/2014/main" val="3093777293"/>
                    </a:ext>
                  </a:extLst>
                </a:gridCol>
              </a:tblGrid>
              <a:tr h="190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«Спорт»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396359"/>
                  </a:ext>
                </a:extLst>
              </a:tr>
              <a:tr h="6752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жителей муниципального образования 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 в возрасте 3-79 лет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861902"/>
                  </a:ext>
                </a:extLst>
              </a:tr>
              <a:tr h="342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Доступные спортивные площадки. Доля спортивных площадок, управляемых в соответствии со стандартом их использования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627489"/>
                  </a:ext>
                </a:extLst>
              </a:tr>
              <a:tr h="190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«Развитие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сельского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хозяйства»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414971"/>
                  </a:ext>
                </a:extLst>
              </a:tr>
              <a:tr h="342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скота и птицы на убой в хозяйствах всех категорий (в живом весе)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тонн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496986"/>
                  </a:ext>
                </a:extLst>
              </a:tr>
              <a:tr h="2862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4581358"/>
                  </a:ext>
                </a:extLst>
              </a:tr>
              <a:tr h="6752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Инвестиции в основной капитал по видам экономической деятельности: Растениеводство и животноводство, охота и предоставление соответствующих услуг в этих областях, Производство пищевых продуктов, Производство напитков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рублей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2399418"/>
                  </a:ext>
                </a:extLst>
              </a:tr>
              <a:tr h="342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52109"/>
                  </a:ext>
                </a:extLst>
              </a:tr>
              <a:tr h="190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тонн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550748"/>
                  </a:ext>
                </a:extLst>
              </a:tr>
              <a:tr h="508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культуртехнических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 сельскохозяйственными товаропроизводителями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гектаров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484219"/>
                  </a:ext>
                </a:extLst>
              </a:tr>
              <a:tr h="508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866236"/>
                  </a:ext>
                </a:extLst>
              </a:tr>
              <a:tr h="190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623,55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1034,86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1034,86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1034,86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1034,86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15025"/>
                  </a:ext>
                </a:extLst>
              </a:tr>
              <a:tr h="342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сельских населенных пунктов, обслуживаемых по доставке продовольственных и непродовольственных товаров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5049494"/>
                  </a:ext>
                </a:extLst>
              </a:tr>
              <a:tr h="190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животных без владельцев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84080"/>
                  </a:ext>
                </a:extLst>
              </a:tr>
              <a:tr h="287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продукции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агропромышленного комплекса (АПК)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долларов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9750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696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478550"/>
              </p:ext>
            </p:extLst>
          </p:nvPr>
        </p:nvGraphicFramePr>
        <p:xfrm>
          <a:off x="310718" y="521210"/>
          <a:ext cx="9217744" cy="883572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05545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729156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83844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966132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710927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72915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719292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58451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2020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7702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7419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434927"/>
              </p:ext>
            </p:extLst>
          </p:nvPr>
        </p:nvGraphicFramePr>
        <p:xfrm>
          <a:off x="310719" y="1404783"/>
          <a:ext cx="9217741" cy="53654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6027">
                  <a:extLst>
                    <a:ext uri="{9D8B030D-6E8A-4147-A177-3AD203B41FA5}">
                      <a16:colId xmlns:a16="http://schemas.microsoft.com/office/drawing/2014/main" val="2572060171"/>
                    </a:ext>
                  </a:extLst>
                </a:gridCol>
                <a:gridCol w="4065972">
                  <a:extLst>
                    <a:ext uri="{9D8B030D-6E8A-4147-A177-3AD203B41FA5}">
                      <a16:colId xmlns:a16="http://schemas.microsoft.com/office/drawing/2014/main" val="2128628112"/>
                    </a:ext>
                  </a:extLst>
                </a:gridCol>
                <a:gridCol w="754602">
                  <a:extLst>
                    <a:ext uri="{9D8B030D-6E8A-4147-A177-3AD203B41FA5}">
                      <a16:colId xmlns:a16="http://schemas.microsoft.com/office/drawing/2014/main" val="3113399489"/>
                    </a:ext>
                  </a:extLst>
                </a:gridCol>
                <a:gridCol w="772358">
                  <a:extLst>
                    <a:ext uri="{9D8B030D-6E8A-4147-A177-3AD203B41FA5}">
                      <a16:colId xmlns:a16="http://schemas.microsoft.com/office/drawing/2014/main" val="148563259"/>
                    </a:ext>
                  </a:extLst>
                </a:gridCol>
                <a:gridCol w="949910">
                  <a:extLst>
                    <a:ext uri="{9D8B030D-6E8A-4147-A177-3AD203B41FA5}">
                      <a16:colId xmlns:a16="http://schemas.microsoft.com/office/drawing/2014/main" val="2630016391"/>
                    </a:ext>
                  </a:extLst>
                </a:gridCol>
                <a:gridCol w="736847">
                  <a:extLst>
                    <a:ext uri="{9D8B030D-6E8A-4147-A177-3AD203B41FA5}">
                      <a16:colId xmlns:a16="http://schemas.microsoft.com/office/drawing/2014/main" val="2656184313"/>
                    </a:ext>
                  </a:extLst>
                </a:gridCol>
                <a:gridCol w="757557">
                  <a:extLst>
                    <a:ext uri="{9D8B030D-6E8A-4147-A177-3AD203B41FA5}">
                      <a16:colId xmlns:a16="http://schemas.microsoft.com/office/drawing/2014/main" val="3528016845"/>
                    </a:ext>
                  </a:extLst>
                </a:gridCol>
                <a:gridCol w="674468">
                  <a:extLst>
                    <a:ext uri="{9D8B030D-6E8A-4147-A177-3AD203B41FA5}">
                      <a16:colId xmlns:a16="http://schemas.microsoft.com/office/drawing/2014/main" val="40441504"/>
                    </a:ext>
                  </a:extLst>
                </a:gridCol>
              </a:tblGrid>
              <a:tr h="1740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«Экология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окружающая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среда</a:t>
                      </a:r>
                      <a:r>
                        <a:rPr lang="ru-RU" sz="1100" b="1" i="1" u="sng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493628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качества работы с отходами (составной показатель для расчета показателя "Качество окружающей среды")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047851"/>
                  </a:ext>
                </a:extLst>
              </a:tr>
              <a:tr h="2929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Ликвидировано объектов накопленного вреда( в том числе наиболее опасных объектов накопленного вреда)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211657"/>
                  </a:ext>
                </a:extLst>
              </a:tr>
              <a:tr h="341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«Безопасность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обеспечение безопасности жизнедеятельности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839590"/>
                  </a:ext>
                </a:extLst>
              </a:tr>
              <a:tr h="3251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Благоустроим кладбища «Доля кладбищ, соответствующих Региональному стандарту»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89,38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2964175"/>
                  </a:ext>
                </a:extLst>
              </a:tr>
              <a:tr h="3251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восстановленных (ремонт, реставрация, благоустройство) воинских захоронений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223515"/>
                  </a:ext>
                </a:extLst>
              </a:tr>
              <a:tr h="332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 ежегодно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единица/%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892058"/>
                  </a:ext>
                </a:extLst>
              </a:tr>
              <a:tr h="5225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5 % ежегодно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единица/%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6524804"/>
                  </a:ext>
                </a:extLst>
              </a:tr>
              <a:tr h="332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уровня безопасности людей на водных объектах, расположенных на территории муниципального образования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931276"/>
                  </a:ext>
                </a:extLst>
              </a:tr>
              <a:tr h="4839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762104"/>
                  </a:ext>
                </a:extLst>
              </a:tr>
              <a:tr h="4839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готовности муниципального образования Московской области к действиям по предназначению при возникновении чрезвычайных ситуациях (происшествиях) природного и техногенного характера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226238"/>
                  </a:ext>
                </a:extLst>
              </a:tr>
              <a:tr h="4839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8212938"/>
                  </a:ext>
                </a:extLst>
              </a:tr>
              <a:tr h="3251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муниципального образования Московской области, по отношению к базовому периоду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722932"/>
                  </a:ext>
                </a:extLst>
              </a:tr>
              <a:tr h="332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процента запасов материально-технических, продовольственных, медицинских и иных средств в целях гражданской обороны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6033459"/>
                  </a:ext>
                </a:extLst>
              </a:tr>
              <a:tr h="3251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степени готовности к использованию по предназначению защитных сооружений и иных объектов 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433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145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166227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2020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340986"/>
              </p:ext>
            </p:extLst>
          </p:nvPr>
        </p:nvGraphicFramePr>
        <p:xfrm>
          <a:off x="310718" y="1301861"/>
          <a:ext cx="9217744" cy="34532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05">
                  <a:extLst>
                    <a:ext uri="{9D8B030D-6E8A-4147-A177-3AD203B41FA5}">
                      <a16:colId xmlns:a16="http://schemas.microsoft.com/office/drawing/2014/main" val="1014289286"/>
                    </a:ext>
                  </a:extLst>
                </a:gridCol>
                <a:gridCol w="4714043">
                  <a:extLst>
                    <a:ext uri="{9D8B030D-6E8A-4147-A177-3AD203B41FA5}">
                      <a16:colId xmlns:a16="http://schemas.microsoft.com/office/drawing/2014/main" val="3050702929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2433603252"/>
                    </a:ext>
                  </a:extLst>
                </a:gridCol>
                <a:gridCol w="701336">
                  <a:extLst>
                    <a:ext uri="{9D8B030D-6E8A-4147-A177-3AD203B41FA5}">
                      <a16:colId xmlns:a16="http://schemas.microsoft.com/office/drawing/2014/main" val="4015970715"/>
                    </a:ext>
                  </a:extLst>
                </a:gridCol>
                <a:gridCol w="772357">
                  <a:extLst>
                    <a:ext uri="{9D8B030D-6E8A-4147-A177-3AD203B41FA5}">
                      <a16:colId xmlns:a16="http://schemas.microsoft.com/office/drawing/2014/main" val="4094782791"/>
                    </a:ext>
                  </a:extLst>
                </a:gridCol>
                <a:gridCol w="577049">
                  <a:extLst>
                    <a:ext uri="{9D8B030D-6E8A-4147-A177-3AD203B41FA5}">
                      <a16:colId xmlns:a16="http://schemas.microsoft.com/office/drawing/2014/main" val="3742220642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3125746910"/>
                    </a:ext>
                  </a:extLst>
                </a:gridCol>
                <a:gridCol w="588648">
                  <a:extLst>
                    <a:ext uri="{9D8B030D-6E8A-4147-A177-3AD203B41FA5}">
                      <a16:colId xmlns:a16="http://schemas.microsoft.com/office/drawing/2014/main" val="3789679773"/>
                    </a:ext>
                  </a:extLst>
                </a:gridCol>
              </a:tblGrid>
              <a:tr h="1717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824379"/>
                  </a:ext>
                </a:extLst>
              </a:tr>
              <a:tr h="1412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39739"/>
                  </a:ext>
                </a:extLst>
              </a:tr>
              <a:tr h="7216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272291"/>
                  </a:ext>
                </a:extLst>
              </a:tr>
              <a:tr h="4342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35,49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1487680"/>
                  </a:ext>
                </a:extLst>
              </a:tr>
              <a:tr h="2784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4449585"/>
                  </a:ext>
                </a:extLst>
              </a:tr>
              <a:tr h="10147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8712415"/>
                  </a:ext>
                </a:extLst>
              </a:tr>
              <a:tr h="6910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26543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186929"/>
              </p:ext>
            </p:extLst>
          </p:nvPr>
        </p:nvGraphicFramePr>
        <p:xfrm>
          <a:off x="310715" y="4755093"/>
          <a:ext cx="9217748" cy="2044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3786">
                  <a:extLst>
                    <a:ext uri="{9D8B030D-6E8A-4147-A177-3AD203B41FA5}">
                      <a16:colId xmlns:a16="http://schemas.microsoft.com/office/drawing/2014/main" val="2268649341"/>
                    </a:ext>
                  </a:extLst>
                </a:gridCol>
                <a:gridCol w="4696287">
                  <a:extLst>
                    <a:ext uri="{9D8B030D-6E8A-4147-A177-3AD203B41FA5}">
                      <a16:colId xmlns:a16="http://schemas.microsoft.com/office/drawing/2014/main" val="405844918"/>
                    </a:ext>
                  </a:extLst>
                </a:gridCol>
                <a:gridCol w="692459">
                  <a:extLst>
                    <a:ext uri="{9D8B030D-6E8A-4147-A177-3AD203B41FA5}">
                      <a16:colId xmlns:a16="http://schemas.microsoft.com/office/drawing/2014/main" val="2880733051"/>
                    </a:ext>
                  </a:extLst>
                </a:gridCol>
                <a:gridCol w="701336">
                  <a:extLst>
                    <a:ext uri="{9D8B030D-6E8A-4147-A177-3AD203B41FA5}">
                      <a16:colId xmlns:a16="http://schemas.microsoft.com/office/drawing/2014/main" val="1894758214"/>
                    </a:ext>
                  </a:extLst>
                </a:gridCol>
                <a:gridCol w="772357">
                  <a:extLst>
                    <a:ext uri="{9D8B030D-6E8A-4147-A177-3AD203B41FA5}">
                      <a16:colId xmlns:a16="http://schemas.microsoft.com/office/drawing/2014/main" val="2491678638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3933194109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516085808"/>
                    </a:ext>
                  </a:extLst>
                </a:gridCol>
                <a:gridCol w="588649">
                  <a:extLst>
                    <a:ext uri="{9D8B030D-6E8A-4147-A177-3AD203B41FA5}">
                      <a16:colId xmlns:a16="http://schemas.microsoft.com/office/drawing/2014/main" val="2418149911"/>
                    </a:ext>
                  </a:extLst>
                </a:gridCol>
              </a:tblGrid>
              <a:tr h="3898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«Развитие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инженерной инфраструктуры и </a:t>
                      </a:r>
                      <a:r>
                        <a:rPr lang="ru-RU" sz="1100" b="1" i="1" u="sng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781415"/>
                  </a:ext>
                </a:extLst>
              </a:tr>
              <a:tr h="29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120368"/>
                  </a:ext>
                </a:extLst>
              </a:tr>
              <a:tr h="2965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коммунальной инфраструктуры (котельные, ЦТП, сети)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7316174"/>
                  </a:ext>
                </a:extLst>
              </a:tr>
              <a:tr h="2276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Бережливый учет - оснащенность многоквартирных домов общедомовыми приборами учета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8129479"/>
                  </a:ext>
                </a:extLst>
              </a:tr>
              <a:tr h="3079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зданий, строений, сооружений муниципальной собственности, соответствующих нормальному уровню энергетической эффективности и выше (А, B, C, D)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6961629"/>
                  </a:ext>
                </a:extLst>
              </a:tr>
              <a:tr h="2691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382904"/>
                  </a:ext>
                </a:extLst>
              </a:tr>
              <a:tr h="2438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 с присвоенными классами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энергоэфективности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5132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3875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472169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2020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882055"/>
              </p:ext>
            </p:extLst>
          </p:nvPr>
        </p:nvGraphicFramePr>
        <p:xfrm>
          <a:off x="310718" y="1301860"/>
          <a:ext cx="9232777" cy="5356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2661">
                  <a:extLst>
                    <a:ext uri="{9D8B030D-6E8A-4147-A177-3AD203B41FA5}">
                      <a16:colId xmlns:a16="http://schemas.microsoft.com/office/drawing/2014/main" val="1237685647"/>
                    </a:ext>
                  </a:extLst>
                </a:gridCol>
                <a:gridCol w="4678532">
                  <a:extLst>
                    <a:ext uri="{9D8B030D-6E8A-4147-A177-3AD203B41FA5}">
                      <a16:colId xmlns:a16="http://schemas.microsoft.com/office/drawing/2014/main" val="537065869"/>
                    </a:ext>
                  </a:extLst>
                </a:gridCol>
                <a:gridCol w="683580">
                  <a:extLst>
                    <a:ext uri="{9D8B030D-6E8A-4147-A177-3AD203B41FA5}">
                      <a16:colId xmlns:a16="http://schemas.microsoft.com/office/drawing/2014/main" val="2793821661"/>
                    </a:ext>
                  </a:extLst>
                </a:gridCol>
                <a:gridCol w="727969">
                  <a:extLst>
                    <a:ext uri="{9D8B030D-6E8A-4147-A177-3AD203B41FA5}">
                      <a16:colId xmlns:a16="http://schemas.microsoft.com/office/drawing/2014/main" val="90800993"/>
                    </a:ext>
                  </a:extLst>
                </a:gridCol>
                <a:gridCol w="673404">
                  <a:extLst>
                    <a:ext uri="{9D8B030D-6E8A-4147-A177-3AD203B41FA5}">
                      <a16:colId xmlns:a16="http://schemas.microsoft.com/office/drawing/2014/main" val="4165469377"/>
                    </a:ext>
                  </a:extLst>
                </a:gridCol>
                <a:gridCol w="684014">
                  <a:extLst>
                    <a:ext uri="{9D8B030D-6E8A-4147-A177-3AD203B41FA5}">
                      <a16:colId xmlns:a16="http://schemas.microsoft.com/office/drawing/2014/main" val="3136617496"/>
                    </a:ext>
                  </a:extLst>
                </a:gridCol>
                <a:gridCol w="684014">
                  <a:extLst>
                    <a:ext uri="{9D8B030D-6E8A-4147-A177-3AD203B41FA5}">
                      <a16:colId xmlns:a16="http://schemas.microsoft.com/office/drawing/2014/main" val="3985104006"/>
                    </a:ext>
                  </a:extLst>
                </a:gridCol>
                <a:gridCol w="568603">
                  <a:extLst>
                    <a:ext uri="{9D8B030D-6E8A-4147-A177-3AD203B41FA5}">
                      <a16:colId xmlns:a16="http://schemas.microsoft.com/office/drawing/2014/main" val="3351652536"/>
                    </a:ext>
                  </a:extLst>
                </a:gridCol>
              </a:tblGrid>
              <a:tr h="2694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«Предпринимательство»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398018"/>
                  </a:ext>
                </a:extLst>
              </a:tr>
              <a:tr h="2929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многофункциональных индустриальных парков, технологических парков, промышленных площадок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930112"/>
                  </a:ext>
                </a:extLst>
              </a:tr>
              <a:tr h="3639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привлеченных резидентов на территории многофункциональных индустриальных парков, технологических парков, промышленных площадок муниципальных образований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9510614"/>
                  </a:ext>
                </a:extLst>
              </a:tr>
              <a:tr h="1883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рабочих мест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744974"/>
                  </a:ext>
                </a:extLst>
              </a:tr>
              <a:tr h="2682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223007"/>
                  </a:ext>
                </a:extLst>
              </a:tr>
              <a:tr h="1143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территории, на которую привлечены новые резиденты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689872"/>
                  </a:ext>
                </a:extLst>
              </a:tr>
              <a:tr h="2662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заполняемости многофункциональных индустриальных парков, технологических парков, промышленных площадок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5919398"/>
                  </a:ext>
                </a:extLst>
              </a:tr>
              <a:tr h="2613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40702"/>
                  </a:ext>
                </a:extLst>
              </a:tr>
              <a:tr h="4910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907227"/>
                  </a:ext>
                </a:extLst>
              </a:tr>
              <a:tr h="167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несостоявшихся торгов от общего количества объявленных торгов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091261"/>
                  </a:ext>
                </a:extLst>
              </a:tr>
              <a:tr h="2396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541149"/>
                  </a:ext>
                </a:extLst>
              </a:tr>
              <a:tr h="174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общей экономии денежных средств от общей суммы состоявшихся торгов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9124491"/>
                  </a:ext>
                </a:extLst>
              </a:tr>
              <a:tr h="2396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реализованных требований Стандарта развития конкуренции в муниципальном образовании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0033665"/>
                  </a:ext>
                </a:extLst>
              </a:tr>
              <a:tr h="2278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количество участников на состоявшихся торгах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579424"/>
                  </a:ext>
                </a:extLst>
              </a:tr>
              <a:tr h="3551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35,46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31521"/>
                  </a:ext>
                </a:extLst>
              </a:tr>
              <a:tr h="2238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вновь созданных субъектов малого и среднего бизнеса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669489"/>
                  </a:ext>
                </a:extLst>
              </a:tr>
              <a:tr h="3373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самозанятых граждан, зафиксировавших свой статус, с учетом введения налогового режима для самозанятых, нарастающим итогом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937484"/>
                  </a:ext>
                </a:extLst>
              </a:tr>
              <a:tr h="257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838308"/>
                  </a:ext>
                </a:extLst>
              </a:tr>
              <a:tr h="2810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субъектов малого и среднего предпринимательства в расчете на 10 тыс. человек населения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307,11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305,46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310,72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317,69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438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069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320375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2020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744770"/>
              </p:ext>
            </p:extLst>
          </p:nvPr>
        </p:nvGraphicFramePr>
        <p:xfrm>
          <a:off x="310718" y="1301860"/>
          <a:ext cx="9232777" cy="32759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2661">
                  <a:extLst>
                    <a:ext uri="{9D8B030D-6E8A-4147-A177-3AD203B41FA5}">
                      <a16:colId xmlns:a16="http://schemas.microsoft.com/office/drawing/2014/main" val="1237685647"/>
                    </a:ext>
                  </a:extLst>
                </a:gridCol>
                <a:gridCol w="4687409">
                  <a:extLst>
                    <a:ext uri="{9D8B030D-6E8A-4147-A177-3AD203B41FA5}">
                      <a16:colId xmlns:a16="http://schemas.microsoft.com/office/drawing/2014/main" val="537065869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2793821661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90800993"/>
                    </a:ext>
                  </a:extLst>
                </a:gridCol>
                <a:gridCol w="772357">
                  <a:extLst>
                    <a:ext uri="{9D8B030D-6E8A-4147-A177-3AD203B41FA5}">
                      <a16:colId xmlns:a16="http://schemas.microsoft.com/office/drawing/2014/main" val="4165469377"/>
                    </a:ext>
                  </a:extLst>
                </a:gridCol>
                <a:gridCol w="559293">
                  <a:extLst>
                    <a:ext uri="{9D8B030D-6E8A-4147-A177-3AD203B41FA5}">
                      <a16:colId xmlns:a16="http://schemas.microsoft.com/office/drawing/2014/main" val="3136617496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3985104006"/>
                    </a:ext>
                  </a:extLst>
                </a:gridCol>
                <a:gridCol w="612559">
                  <a:extLst>
                    <a:ext uri="{9D8B030D-6E8A-4147-A177-3AD203B41FA5}">
                      <a16:colId xmlns:a16="http://schemas.microsoft.com/office/drawing/2014/main" val="3351652536"/>
                    </a:ext>
                  </a:extLst>
                </a:gridCol>
              </a:tblGrid>
              <a:tr h="6741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986539"/>
                  </a:ext>
                </a:extLst>
              </a:tr>
              <a:tr h="3000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обращений по вопросу защиты прав потребителей от общего количества поступивших обращений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8556589"/>
                  </a:ext>
                </a:extLst>
              </a:tr>
              <a:tr h="3507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объектов дорожного и придорожного сервиса</a:t>
                      </a:r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ОДС),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соответствующих требованиям, нормам и стандартам действующего законодательства, от общего количества ОДС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538313"/>
                  </a:ext>
                </a:extLst>
              </a:tr>
              <a:tr h="4083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квадратных метров на 1000 человек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1725,8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1736,4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1729,2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1729,2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9123541"/>
                  </a:ext>
                </a:extLst>
              </a:tr>
              <a:tr h="3195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площадей торговых объектов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1689071"/>
                  </a:ext>
                </a:extLst>
              </a:tr>
              <a:tr h="3817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посадочных мест на объектах общественного питания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7730397"/>
                  </a:ext>
                </a:extLst>
              </a:tr>
              <a:tr h="4329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рабочих мест на объектах бытового обслуживания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70772"/>
                  </a:ext>
                </a:extLst>
              </a:tr>
              <a:tr h="2899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 потребительского рынка и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5029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026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72" y="1054608"/>
            <a:ext cx="1481328" cy="195681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749296" y="1743456"/>
            <a:ext cx="5017008" cy="2377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3150"/>
              </a:spcAft>
            </a:pPr>
            <a:r>
              <a:rPr lang="ru" sz="1500">
                <a:latin typeface="Times New Roman"/>
              </a:rPr>
              <a:t>Требования Бюджетного Кодекса Российской Федерации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88336" y="2545080"/>
            <a:ext cx="5239512" cy="1828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r>
              <a:rPr lang="ru" sz="1500" dirty="0">
                <a:latin typeface="Times New Roman"/>
              </a:rPr>
              <a:t>Муниципальные программы </a:t>
            </a:r>
            <a:r>
              <a:rPr lang="ru" sz="1500" dirty="0" smtClean="0">
                <a:latin typeface="Times New Roman"/>
              </a:rPr>
              <a:t>Талдомского городского округа</a:t>
            </a:r>
            <a:endParaRPr lang="ru" sz="1500" dirty="0"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17136" y="2758440"/>
            <a:ext cx="1584960" cy="16459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2730"/>
              </a:spcAft>
            </a:pPr>
            <a:r>
              <a:rPr lang="ru" sz="1500">
                <a:latin typeface="Times New Roman"/>
              </a:rPr>
              <a:t>на 2020-2024 годы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40736" y="3429000"/>
            <a:ext cx="4928616" cy="3931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656"/>
              </a:lnSpc>
              <a:spcAft>
                <a:spcPts val="2100"/>
              </a:spcAft>
            </a:pPr>
            <a:r>
              <a:rPr lang="ru" sz="1500" dirty="0">
                <a:latin typeface="Times New Roman"/>
              </a:rPr>
              <a:t>Прогноз социально-экономического развития </a:t>
            </a:r>
            <a:r>
              <a:rPr lang="ru" sz="1500" dirty="0" smtClean="0">
                <a:latin typeface="Times New Roman"/>
              </a:rPr>
              <a:t>Талдомского городского </a:t>
            </a:r>
            <a:r>
              <a:rPr lang="ru" sz="1500" dirty="0">
                <a:latin typeface="Times New Roman"/>
              </a:rPr>
              <a:t>округа </a:t>
            </a:r>
            <a:r>
              <a:rPr lang="ru" sz="1500" dirty="0" smtClean="0">
                <a:latin typeface="Times New Roman"/>
              </a:rPr>
              <a:t>на 2022-2024 </a:t>
            </a:r>
            <a:r>
              <a:rPr lang="ru" sz="1500" dirty="0">
                <a:latin typeface="Times New Roman"/>
              </a:rPr>
              <a:t>годы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755392" y="4218431"/>
            <a:ext cx="5114544" cy="66129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352"/>
              </a:lnSpc>
              <a:spcBef>
                <a:spcPts val="2100"/>
              </a:spcBef>
            </a:pPr>
            <a:r>
              <a:rPr lang="ru" sz="1500" dirty="0">
                <a:latin typeface="Times New Roman"/>
              </a:rPr>
              <a:t>Основные направления бюджетной и налоговой политики </a:t>
            </a:r>
            <a:r>
              <a:rPr lang="ru" sz="1500" dirty="0" smtClean="0">
                <a:latin typeface="Times New Roman"/>
              </a:rPr>
              <a:t>Талдомского городского </a:t>
            </a:r>
            <a:r>
              <a:rPr lang="ru" sz="1500" dirty="0">
                <a:latin typeface="Times New Roman"/>
              </a:rPr>
              <a:t>округа </a:t>
            </a:r>
            <a:r>
              <a:rPr lang="ru" sz="1500" dirty="0" smtClean="0">
                <a:latin typeface="Times New Roman"/>
              </a:rPr>
              <a:t>на 2022-2024 </a:t>
            </a:r>
            <a:r>
              <a:rPr lang="ru" sz="1500" dirty="0">
                <a:latin typeface="Times New Roman"/>
              </a:rPr>
              <a:t>годы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4254" y="290146"/>
            <a:ext cx="8625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формирования бюджета Талдомского городского округа на 2021 год и на плановый период 2022 и 2023 годов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016317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2020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463400"/>
              </p:ext>
            </p:extLst>
          </p:nvPr>
        </p:nvGraphicFramePr>
        <p:xfrm>
          <a:off x="310715" y="1301864"/>
          <a:ext cx="9217748" cy="27202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3786">
                  <a:extLst>
                    <a:ext uri="{9D8B030D-6E8A-4147-A177-3AD203B41FA5}">
                      <a16:colId xmlns:a16="http://schemas.microsoft.com/office/drawing/2014/main" val="1088671169"/>
                    </a:ext>
                  </a:extLst>
                </a:gridCol>
                <a:gridCol w="4696287">
                  <a:extLst>
                    <a:ext uri="{9D8B030D-6E8A-4147-A177-3AD203B41FA5}">
                      <a16:colId xmlns:a16="http://schemas.microsoft.com/office/drawing/2014/main" val="1455377261"/>
                    </a:ext>
                  </a:extLst>
                </a:gridCol>
                <a:gridCol w="665826">
                  <a:extLst>
                    <a:ext uri="{9D8B030D-6E8A-4147-A177-3AD203B41FA5}">
                      <a16:colId xmlns:a16="http://schemas.microsoft.com/office/drawing/2014/main" val="3121537873"/>
                    </a:ext>
                  </a:extLst>
                </a:gridCol>
                <a:gridCol w="736846">
                  <a:extLst>
                    <a:ext uri="{9D8B030D-6E8A-4147-A177-3AD203B41FA5}">
                      <a16:colId xmlns:a16="http://schemas.microsoft.com/office/drawing/2014/main" val="3333174464"/>
                    </a:ext>
                  </a:extLst>
                </a:gridCol>
                <a:gridCol w="754602">
                  <a:extLst>
                    <a:ext uri="{9D8B030D-6E8A-4147-A177-3AD203B41FA5}">
                      <a16:colId xmlns:a16="http://schemas.microsoft.com/office/drawing/2014/main" val="661716165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2627827174"/>
                    </a:ext>
                  </a:extLst>
                </a:gridCol>
                <a:gridCol w="701336">
                  <a:extLst>
                    <a:ext uri="{9D8B030D-6E8A-4147-A177-3AD203B41FA5}">
                      <a16:colId xmlns:a16="http://schemas.microsoft.com/office/drawing/2014/main" val="88980462"/>
                    </a:ext>
                  </a:extLst>
                </a:gridCol>
                <a:gridCol w="570894">
                  <a:extLst>
                    <a:ext uri="{9D8B030D-6E8A-4147-A177-3AD203B41FA5}">
                      <a16:colId xmlns:a16="http://schemas.microsoft.com/office/drawing/2014/main" val="3797065861"/>
                    </a:ext>
                  </a:extLst>
                </a:gridCol>
              </a:tblGrid>
              <a:tr h="2254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«Управление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имуществом и муниципальными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финансами»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99072"/>
                  </a:ext>
                </a:extLst>
              </a:tr>
              <a:tr h="1356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использования земель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4448375"/>
                  </a:ext>
                </a:extLst>
              </a:tr>
              <a:tr h="2639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2953048"/>
                  </a:ext>
                </a:extLst>
              </a:tr>
              <a:tr h="3270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714963"/>
                  </a:ext>
                </a:extLst>
              </a:tr>
              <a:tr h="2673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060198"/>
                  </a:ext>
                </a:extLst>
              </a:tr>
              <a:tr h="2639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и землю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0624835"/>
                  </a:ext>
                </a:extLst>
              </a:tr>
              <a:tr h="4544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объектов недвижимого имущества, поставленных на кадастровый учет от выявленных земельных участков с объектами без прав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474287"/>
                  </a:ext>
                </a:extLst>
              </a:tr>
              <a:tr h="20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804902"/>
                  </a:ext>
                </a:extLst>
              </a:tr>
              <a:tr h="20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земельного налога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448478"/>
                  </a:ext>
                </a:extLst>
              </a:tr>
              <a:tr h="3177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355518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780240"/>
              </p:ext>
            </p:extLst>
          </p:nvPr>
        </p:nvGraphicFramePr>
        <p:xfrm>
          <a:off x="310715" y="4022085"/>
          <a:ext cx="9217748" cy="18331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09">
                  <a:extLst>
                    <a:ext uri="{9D8B030D-6E8A-4147-A177-3AD203B41FA5}">
                      <a16:colId xmlns:a16="http://schemas.microsoft.com/office/drawing/2014/main" val="965931209"/>
                    </a:ext>
                  </a:extLst>
                </a:gridCol>
                <a:gridCol w="4705164">
                  <a:extLst>
                    <a:ext uri="{9D8B030D-6E8A-4147-A177-3AD203B41FA5}">
                      <a16:colId xmlns:a16="http://schemas.microsoft.com/office/drawing/2014/main" val="2809728670"/>
                    </a:ext>
                  </a:extLst>
                </a:gridCol>
                <a:gridCol w="665826">
                  <a:extLst>
                    <a:ext uri="{9D8B030D-6E8A-4147-A177-3AD203B41FA5}">
                      <a16:colId xmlns:a16="http://schemas.microsoft.com/office/drawing/2014/main" val="1748431591"/>
                    </a:ext>
                  </a:extLst>
                </a:gridCol>
                <a:gridCol w="736846">
                  <a:extLst>
                    <a:ext uri="{9D8B030D-6E8A-4147-A177-3AD203B41FA5}">
                      <a16:colId xmlns:a16="http://schemas.microsoft.com/office/drawing/2014/main" val="4119331168"/>
                    </a:ext>
                  </a:extLst>
                </a:gridCol>
                <a:gridCol w="745724">
                  <a:extLst>
                    <a:ext uri="{9D8B030D-6E8A-4147-A177-3AD203B41FA5}">
                      <a16:colId xmlns:a16="http://schemas.microsoft.com/office/drawing/2014/main" val="2555623355"/>
                    </a:ext>
                  </a:extLst>
                </a:gridCol>
                <a:gridCol w="585927">
                  <a:extLst>
                    <a:ext uri="{9D8B030D-6E8A-4147-A177-3AD203B41FA5}">
                      <a16:colId xmlns:a16="http://schemas.microsoft.com/office/drawing/2014/main" val="4206313899"/>
                    </a:ext>
                  </a:extLst>
                </a:gridCol>
                <a:gridCol w="710213">
                  <a:extLst>
                    <a:ext uri="{9D8B030D-6E8A-4147-A177-3AD203B41FA5}">
                      <a16:colId xmlns:a16="http://schemas.microsoft.com/office/drawing/2014/main" val="1038017397"/>
                    </a:ext>
                  </a:extLst>
                </a:gridCol>
                <a:gridCol w="553139">
                  <a:extLst>
                    <a:ext uri="{9D8B030D-6E8A-4147-A177-3AD203B41FA5}">
                      <a16:colId xmlns:a16="http://schemas.microsoft.com/office/drawing/2014/main" val="3680227086"/>
                    </a:ext>
                  </a:extLst>
                </a:gridCol>
              </a:tblGrid>
              <a:tr h="3349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«Развитие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институтов гражданского общества, повышение эффективности местного самоуправления и реализации молодежной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политики»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835974"/>
                  </a:ext>
                </a:extLst>
              </a:tr>
              <a:tr h="1891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населения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через </a:t>
                      </a:r>
                      <a:r>
                        <a:rPr lang="ru-RU" sz="9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средств массовой информации (</a:t>
                      </a:r>
                      <a:r>
                        <a:rPr lang="ru-RU" sz="9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4006797"/>
                  </a:ext>
                </a:extLst>
              </a:tr>
              <a:tr h="307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1609398"/>
                  </a:ext>
                </a:extLst>
              </a:tr>
              <a:tr h="2837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молодежи, задействованной в мероприятиях по вовлечению в творческую деятельность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550635"/>
                  </a:ext>
                </a:extLst>
              </a:tr>
              <a:tr h="7093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численность граждан, вовлеченных центрами (сообществами, объединениями) поддержки добровольчества (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волонтерства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6874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7053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7142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5897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3243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761441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2020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712496"/>
              </p:ext>
            </p:extLst>
          </p:nvPr>
        </p:nvGraphicFramePr>
        <p:xfrm>
          <a:off x="310716" y="1301862"/>
          <a:ext cx="9217746" cy="51595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07">
                  <a:extLst>
                    <a:ext uri="{9D8B030D-6E8A-4147-A177-3AD203B41FA5}">
                      <a16:colId xmlns:a16="http://schemas.microsoft.com/office/drawing/2014/main" val="1239104924"/>
                    </a:ext>
                  </a:extLst>
                </a:gridCol>
                <a:gridCol w="4714043">
                  <a:extLst>
                    <a:ext uri="{9D8B030D-6E8A-4147-A177-3AD203B41FA5}">
                      <a16:colId xmlns:a16="http://schemas.microsoft.com/office/drawing/2014/main" val="4089182128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1243613896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95236863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3333239799"/>
                    </a:ext>
                  </a:extLst>
                </a:gridCol>
                <a:gridCol w="577049">
                  <a:extLst>
                    <a:ext uri="{9D8B030D-6E8A-4147-A177-3AD203B41FA5}">
                      <a16:colId xmlns:a16="http://schemas.microsoft.com/office/drawing/2014/main" val="1588443327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927196885"/>
                    </a:ext>
                  </a:extLst>
                </a:gridCol>
                <a:gridCol w="597526">
                  <a:extLst>
                    <a:ext uri="{9D8B030D-6E8A-4147-A177-3AD203B41FA5}">
                      <a16:colId xmlns:a16="http://schemas.microsoft.com/office/drawing/2014/main" val="4131740725"/>
                    </a:ext>
                  </a:extLst>
                </a:gridCol>
              </a:tblGrid>
              <a:tr h="260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«Развитие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функционирование дорожно-транспортного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комплекса»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880221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расписания на автобусных маршрутах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450480"/>
                  </a:ext>
                </a:extLst>
              </a:tr>
              <a:tr h="5208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Километров на тысячу квадратных метров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13/65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3,825/26,775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14/70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14/70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14,5/72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4338603"/>
                  </a:ext>
                </a:extLst>
              </a:tr>
              <a:tr h="3912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населения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 тыс. 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0405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«Цифровое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254611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требований комфортности и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доступности многофункциональных центров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МФЦ)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078211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"одного окна" по месту пребывания, в том числе в МФЦ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0844119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заявителей МФЦ, ожидающих в очереди более 11 минут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1762737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время ожидания в очереди для получения государственных (муниципальных)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693576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930530"/>
                  </a:ext>
                </a:extLst>
              </a:tr>
              <a:tr h="5208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государственных и муниципальных образовательных организаций, реализующих программы начального общего, основного общего, среднего общего образования, в учебных классах которых обеспечена возможность беспроводного широкополосного доступа к информационно-телекоммуникационной сети "Интернет" по технологии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WiFi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695554"/>
                  </a:ext>
                </a:extLst>
              </a:tr>
              <a:tr h="6503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подписи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424991"/>
                  </a:ext>
                </a:extLst>
              </a:tr>
              <a:tr h="3912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4473180"/>
                  </a:ext>
                </a:extLst>
              </a:tr>
              <a:tr h="7798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общеобразовательных организаций в муниципальном образовании Московской области, подключенных к сети Интернет на скорости: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общеобразовательных организаций, расположенных в городских населенных пунктах, – не менее 100 Мбит/с;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общеобразовательных организаций, расположенных в сельских населенных пунктах, – не менее 50 Мбит/с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7152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422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462546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2020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331601"/>
              </p:ext>
            </p:extLst>
          </p:nvPr>
        </p:nvGraphicFramePr>
        <p:xfrm>
          <a:off x="310716" y="1301862"/>
          <a:ext cx="9217746" cy="4546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07">
                  <a:extLst>
                    <a:ext uri="{9D8B030D-6E8A-4147-A177-3AD203B41FA5}">
                      <a16:colId xmlns:a16="http://schemas.microsoft.com/office/drawing/2014/main" val="1239104924"/>
                    </a:ext>
                  </a:extLst>
                </a:gridCol>
                <a:gridCol w="4714043">
                  <a:extLst>
                    <a:ext uri="{9D8B030D-6E8A-4147-A177-3AD203B41FA5}">
                      <a16:colId xmlns:a16="http://schemas.microsoft.com/office/drawing/2014/main" val="4089182128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1243613896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95236863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3333239799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588443327"/>
                    </a:ext>
                  </a:extLst>
                </a:gridCol>
                <a:gridCol w="692458">
                  <a:extLst>
                    <a:ext uri="{9D8B030D-6E8A-4147-A177-3AD203B41FA5}">
                      <a16:colId xmlns:a16="http://schemas.microsoft.com/office/drawing/2014/main" val="1046054153"/>
                    </a:ext>
                  </a:extLst>
                </a:gridCol>
                <a:gridCol w="579771">
                  <a:extLst>
                    <a:ext uri="{9D8B030D-6E8A-4147-A177-3AD203B41FA5}">
                      <a16:colId xmlns:a16="http://schemas.microsoft.com/office/drawing/2014/main" val="1807353100"/>
                    </a:ext>
                  </a:extLst>
                </a:gridCol>
              </a:tblGrid>
              <a:tr h="5208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Мбит/с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145138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9378128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882539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000721"/>
                  </a:ext>
                </a:extLst>
              </a:tr>
              <a:tr h="3912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904203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Ответь вовремя – Доля жалоб, поступивших на портал «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0960275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321163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Повторные обращения – Доля обращений, поступивших на портал «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957538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проникновения </a:t>
                      </a:r>
                      <a:r>
                        <a:rPr lang="ru-RU" sz="9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единой  системы идентификации и аутентификации </a:t>
                      </a:r>
                      <a:r>
                        <a:rPr lang="ru-RU" sz="9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(ЕСИА)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муниципальном образовании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216279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568453"/>
                  </a:ext>
                </a:extLst>
              </a:tr>
              <a:tr h="6503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0011837"/>
                  </a:ext>
                </a:extLst>
              </a:tr>
              <a:tr h="6747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0173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5589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332568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2020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310009"/>
              </p:ext>
            </p:extLst>
          </p:nvPr>
        </p:nvGraphicFramePr>
        <p:xfrm>
          <a:off x="310719" y="1301859"/>
          <a:ext cx="9217744" cy="5038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7494">
                  <a:extLst>
                    <a:ext uri="{9D8B030D-6E8A-4147-A177-3AD203B41FA5}">
                      <a16:colId xmlns:a16="http://schemas.microsoft.com/office/drawing/2014/main" val="1988138043"/>
                    </a:ext>
                  </a:extLst>
                </a:gridCol>
                <a:gridCol w="4738509">
                  <a:extLst>
                    <a:ext uri="{9D8B030D-6E8A-4147-A177-3AD203B41FA5}">
                      <a16:colId xmlns:a16="http://schemas.microsoft.com/office/drawing/2014/main" val="27934653"/>
                    </a:ext>
                  </a:extLst>
                </a:gridCol>
                <a:gridCol w="670544">
                  <a:extLst>
                    <a:ext uri="{9D8B030D-6E8A-4147-A177-3AD203B41FA5}">
                      <a16:colId xmlns:a16="http://schemas.microsoft.com/office/drawing/2014/main" val="2283880720"/>
                    </a:ext>
                  </a:extLst>
                </a:gridCol>
                <a:gridCol w="724188">
                  <a:extLst>
                    <a:ext uri="{9D8B030D-6E8A-4147-A177-3AD203B41FA5}">
                      <a16:colId xmlns:a16="http://schemas.microsoft.com/office/drawing/2014/main" val="1176526023"/>
                    </a:ext>
                  </a:extLst>
                </a:gridCol>
                <a:gridCol w="786771">
                  <a:extLst>
                    <a:ext uri="{9D8B030D-6E8A-4147-A177-3AD203B41FA5}">
                      <a16:colId xmlns:a16="http://schemas.microsoft.com/office/drawing/2014/main" val="3445092647"/>
                    </a:ext>
                  </a:extLst>
                </a:gridCol>
                <a:gridCol w="554317">
                  <a:extLst>
                    <a:ext uri="{9D8B030D-6E8A-4147-A177-3AD203B41FA5}">
                      <a16:colId xmlns:a16="http://schemas.microsoft.com/office/drawing/2014/main" val="2774712888"/>
                    </a:ext>
                  </a:extLst>
                </a:gridCol>
                <a:gridCol w="541452">
                  <a:extLst>
                    <a:ext uri="{9D8B030D-6E8A-4147-A177-3AD203B41FA5}">
                      <a16:colId xmlns:a16="http://schemas.microsoft.com/office/drawing/2014/main" val="3450677485"/>
                    </a:ext>
                  </a:extLst>
                </a:gridCol>
                <a:gridCol w="674469">
                  <a:extLst>
                    <a:ext uri="{9D8B030D-6E8A-4147-A177-3AD203B41FA5}">
                      <a16:colId xmlns:a16="http://schemas.microsoft.com/office/drawing/2014/main" val="2632059858"/>
                    </a:ext>
                  </a:extLst>
                </a:gridCol>
              </a:tblGrid>
              <a:tr h="1759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«Архитектура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градостроительство 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75379"/>
                  </a:ext>
                </a:extLst>
              </a:tr>
              <a:tr h="2976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муниципального образования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624626"/>
                  </a:ext>
                </a:extLst>
              </a:tr>
              <a:tr h="1658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«Формирование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современной комфортной городской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среды»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384342"/>
                  </a:ext>
                </a:extLst>
              </a:tr>
              <a:tr h="163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разработанных проектов благоустройства общественных территорий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472833"/>
                  </a:ext>
                </a:extLst>
              </a:tr>
              <a:tr h="1219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детских игровых площадок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9603176"/>
                  </a:ext>
                </a:extLst>
              </a:tr>
              <a:tr h="1555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нормативу обеспеченности парками культуры и отдыха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478625"/>
                  </a:ext>
                </a:extLst>
              </a:tr>
              <a:tr h="1814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разработанных концепций благоустройства общественных территорий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909596"/>
                  </a:ext>
                </a:extLst>
              </a:tr>
              <a:tr h="3317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5166987"/>
                  </a:ext>
                </a:extLst>
              </a:tr>
              <a:tr h="1759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посетителей парков культуры и отдыха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0455529"/>
                  </a:ext>
                </a:extLst>
              </a:tr>
              <a:tr h="1759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дворовых территорий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9826597"/>
                  </a:ext>
                </a:extLst>
              </a:tr>
              <a:tr h="4350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территорий, реализованных без привлечения средств федерального бюджета и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7402301"/>
                  </a:ext>
                </a:extLst>
              </a:tr>
              <a:tr h="3486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архитектурно-художественного освещения, на которых реализованы мероприятия по устройству и капитальному ремонту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743894"/>
                  </a:ext>
                </a:extLst>
              </a:tr>
              <a:tr h="3486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благоустроенных парков культуры и отдыха на территории Московской области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667430"/>
                  </a:ext>
                </a:extLst>
              </a:tr>
              <a:tr h="5213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5 716,15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2 088,00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051806"/>
                  </a:ext>
                </a:extLst>
              </a:tr>
              <a:tr h="2622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внешнего вида ограждений региональным требованиям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266712"/>
                  </a:ext>
                </a:extLst>
              </a:tr>
              <a:tr h="1759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5411622"/>
                  </a:ext>
                </a:extLst>
              </a:tr>
              <a:tr h="4350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светильников наружного освещения, управление которыми осуществляется с использованием автоматизированных систем управления наружным освещением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7321523"/>
                  </a:ext>
                </a:extLst>
              </a:tr>
              <a:tr h="2622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многоквартирных домов ( МКД),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которых проведен капитальный ремонт в рамках региональной программы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8221372"/>
                  </a:ext>
                </a:extLst>
              </a:tr>
              <a:tr h="1759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подъездов в МКД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454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713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755964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2020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году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817336"/>
              </p:ext>
            </p:extLst>
          </p:nvPr>
        </p:nvGraphicFramePr>
        <p:xfrm>
          <a:off x="310720" y="1301860"/>
          <a:ext cx="9217743" cy="11661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03">
                  <a:extLst>
                    <a:ext uri="{9D8B030D-6E8A-4147-A177-3AD203B41FA5}">
                      <a16:colId xmlns:a16="http://schemas.microsoft.com/office/drawing/2014/main" val="3005349981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173722824"/>
                    </a:ext>
                  </a:extLst>
                </a:gridCol>
                <a:gridCol w="701336">
                  <a:extLst>
                    <a:ext uri="{9D8B030D-6E8A-4147-A177-3AD203B41FA5}">
                      <a16:colId xmlns:a16="http://schemas.microsoft.com/office/drawing/2014/main" val="1316630679"/>
                    </a:ext>
                  </a:extLst>
                </a:gridCol>
                <a:gridCol w="683581">
                  <a:extLst>
                    <a:ext uri="{9D8B030D-6E8A-4147-A177-3AD203B41FA5}">
                      <a16:colId xmlns:a16="http://schemas.microsoft.com/office/drawing/2014/main" val="2149588629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416435418"/>
                    </a:ext>
                  </a:extLst>
                </a:gridCol>
                <a:gridCol w="577049">
                  <a:extLst>
                    <a:ext uri="{9D8B030D-6E8A-4147-A177-3AD203B41FA5}">
                      <a16:colId xmlns:a16="http://schemas.microsoft.com/office/drawing/2014/main" val="4041439780"/>
                    </a:ext>
                  </a:extLst>
                </a:gridCol>
                <a:gridCol w="597761">
                  <a:extLst>
                    <a:ext uri="{9D8B030D-6E8A-4147-A177-3AD203B41FA5}">
                      <a16:colId xmlns:a16="http://schemas.microsoft.com/office/drawing/2014/main" val="879059223"/>
                    </a:ext>
                  </a:extLst>
                </a:gridCol>
                <a:gridCol w="674469">
                  <a:extLst>
                    <a:ext uri="{9D8B030D-6E8A-4147-A177-3AD203B41FA5}">
                      <a16:colId xmlns:a16="http://schemas.microsoft.com/office/drawing/2014/main" val="3875521118"/>
                    </a:ext>
                  </a:extLst>
                </a:gridCol>
              </a:tblGrid>
              <a:tr h="2850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«Переселение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 из аварийного жилищного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фонда»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901455"/>
                  </a:ext>
                </a:extLst>
              </a:tr>
              <a:tr h="4195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переселенных из аварийного жилищного фонда, признанного таковыми до 01.01.2017г., переселенных по адресной 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372"/>
                  </a:ext>
                </a:extLst>
              </a:tr>
              <a:tr h="4615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переселенных из аварийного жилищного фонда, признанного таковым до 01.01.2017, переселенных по второй 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6304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7807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30819"/>
            <a:ext cx="7576618" cy="247686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Расходы бюджета с учетом интересов целевых групп пользователей ,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 на которые направлены мероприятия муниципальных программ на 2022 год 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8976107"/>
              </p:ext>
            </p:extLst>
          </p:nvPr>
        </p:nvGraphicFramePr>
        <p:xfrm>
          <a:off x="316870" y="823867"/>
          <a:ext cx="9279923" cy="601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6280">
                  <a:extLst>
                    <a:ext uri="{9D8B030D-6E8A-4147-A177-3AD203B41FA5}">
                      <a16:colId xmlns:a16="http://schemas.microsoft.com/office/drawing/2014/main" val="3517943511"/>
                    </a:ext>
                  </a:extLst>
                </a:gridCol>
                <a:gridCol w="2703244">
                  <a:extLst>
                    <a:ext uri="{9D8B030D-6E8A-4147-A177-3AD203B41FA5}">
                      <a16:colId xmlns:a16="http://schemas.microsoft.com/office/drawing/2014/main" val="1831390081"/>
                    </a:ext>
                  </a:extLst>
                </a:gridCol>
                <a:gridCol w="2045445">
                  <a:extLst>
                    <a:ext uri="{9D8B030D-6E8A-4147-A177-3AD203B41FA5}">
                      <a16:colId xmlns:a16="http://schemas.microsoft.com/office/drawing/2014/main" val="3917211312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494180658"/>
                    </a:ext>
                  </a:extLst>
                </a:gridCol>
                <a:gridCol w="1139256">
                  <a:extLst>
                    <a:ext uri="{9D8B030D-6E8A-4147-A177-3AD203B41FA5}">
                      <a16:colId xmlns:a16="http://schemas.microsoft.com/office/drawing/2014/main" val="3421610089"/>
                    </a:ext>
                  </a:extLst>
                </a:gridCol>
                <a:gridCol w="918858">
                  <a:extLst>
                    <a:ext uri="{9D8B030D-6E8A-4147-A177-3AD203B41FA5}">
                      <a16:colId xmlns:a16="http://schemas.microsoft.com/office/drawing/2014/main" val="3365119649"/>
                    </a:ext>
                  </a:extLst>
                </a:gridCol>
              </a:tblGrid>
              <a:tr h="874725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 поддержки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группа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и дата НПА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(чел.)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расходования (тыс. руб.)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1958"/>
                  </a:ext>
                </a:extLst>
              </a:tr>
              <a:tr h="256385">
                <a:tc gridSpan="6"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«Образование» на 2020-2024 годы</a:t>
                      </a:r>
                      <a:endParaRPr lang="ru-RU" sz="11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651294"/>
                  </a:ext>
                </a:extLst>
              </a:tr>
              <a:tr h="1297006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компенсации родительской платы за присмотр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уход за детьми, осваиваивающими образовательные программы дошкольного образования в организациях Московской области, осуществляющих образовательную деятельность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Один из родителей (законных представителей) ребенка, посещающее дошкольное образовательную организацию М.О., реализующую образовательную программу дошкольного образования, внесшему родительскую плату за присмотром и уход за ребенком</a:t>
                      </a:r>
                    </a:p>
                    <a:p>
                      <a:pPr algn="just"/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Московской области от 26.11.2021г. №2017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 утверждении изменений в муниципальную программу «Образование» на 2020-2024 г.»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8 950,0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816698"/>
                  </a:ext>
                </a:extLst>
              </a:tr>
              <a:tr h="1040621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стипендии учащимся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 стипендии осуществляется учащимся  10-11 классов муниципальных образовательных учреждений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Московской области от 26.11.2021г. №2017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 утверждении изменений в муниципальную программу «Образование» на 2020-2024 г.»</a:t>
                      </a:r>
                      <a:endParaRPr lang="ru-RU" sz="9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8163487"/>
                  </a:ext>
                </a:extLst>
              </a:tr>
              <a:tr h="1040621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обеспечение деятельности (оказание услуг) муниципальных учреждений - дошкольные образовательные организации (питание детей из малообеспеченных семей)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из малообеспеченных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семей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Московской области от 26.11.2021г. №2017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 утверждении изменений в муниципальную программу «Образование» на 2020-2024 г.»</a:t>
                      </a:r>
                      <a:endParaRPr lang="ru-RU" sz="9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7 712,1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5275724"/>
                  </a:ext>
                </a:extLst>
              </a:tr>
              <a:tr h="241303">
                <a:tc gridSpan="6">
                  <a:txBody>
                    <a:bodyPr/>
                    <a:lstStyle/>
                    <a:p>
                      <a:pPr algn="ctr"/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«Социальная</a:t>
                      </a:r>
                      <a:r>
                        <a:rPr lang="ru-RU" sz="1000" b="1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защита населения</a:t>
                      </a:r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на</a:t>
                      </a:r>
                      <a:r>
                        <a:rPr lang="ru-RU" sz="1000" b="1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2020-2024 годы</a:t>
                      </a:r>
                      <a:endParaRPr lang="ru-RU" sz="10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892113"/>
                  </a:ext>
                </a:extLst>
              </a:tr>
              <a:tr h="1206517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гражданам субсидий на оплату жилого помещения и коммунальных услуг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Малообеспеченные граждане, зарегистрированные на территории Талдомского городского округа </a:t>
                      </a:r>
                    </a:p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Московской области от 10.06.2021г. №829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 утверждении изменений в муниципальную программу «Социальная защита населения » на 2020-2024г.»</a:t>
                      </a:r>
                      <a:endParaRPr lang="ru-RU" sz="9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22 831,00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243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43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30819"/>
            <a:ext cx="7576618" cy="247686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Расходы бюджета с учетом интересов целевых групп пользователей ,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 на которые направлены мероприятия муниципальных программ на 2022 год 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833464"/>
              </p:ext>
            </p:extLst>
          </p:nvPr>
        </p:nvGraphicFramePr>
        <p:xfrm>
          <a:off x="660400" y="932508"/>
          <a:ext cx="8827632" cy="5830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7363">
                  <a:extLst>
                    <a:ext uri="{9D8B030D-6E8A-4147-A177-3AD203B41FA5}">
                      <a16:colId xmlns:a16="http://schemas.microsoft.com/office/drawing/2014/main" val="1250222763"/>
                    </a:ext>
                  </a:extLst>
                </a:gridCol>
                <a:gridCol w="1700055">
                  <a:extLst>
                    <a:ext uri="{9D8B030D-6E8A-4147-A177-3AD203B41FA5}">
                      <a16:colId xmlns:a16="http://schemas.microsoft.com/office/drawing/2014/main" val="3125917534"/>
                    </a:ext>
                  </a:extLst>
                </a:gridCol>
                <a:gridCol w="1095944">
                  <a:extLst>
                    <a:ext uri="{9D8B030D-6E8A-4147-A177-3AD203B41FA5}">
                      <a16:colId xmlns:a16="http://schemas.microsoft.com/office/drawing/2014/main" val="2044764077"/>
                    </a:ext>
                  </a:extLst>
                </a:gridCol>
                <a:gridCol w="1502876">
                  <a:extLst>
                    <a:ext uri="{9D8B030D-6E8A-4147-A177-3AD203B41FA5}">
                      <a16:colId xmlns:a16="http://schemas.microsoft.com/office/drawing/2014/main" val="1243216949"/>
                    </a:ext>
                  </a:extLst>
                </a:gridCol>
                <a:gridCol w="1421394">
                  <a:extLst>
                    <a:ext uri="{9D8B030D-6E8A-4147-A177-3AD203B41FA5}">
                      <a16:colId xmlns:a16="http://schemas.microsoft.com/office/drawing/2014/main" val="2536747153"/>
                    </a:ext>
                  </a:extLst>
                </a:gridCol>
              </a:tblGrid>
              <a:tr h="73338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 поддержки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группа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и дата НПА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(чел.)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расходования (тыс. руб.)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0707"/>
                  </a:ext>
                </a:extLst>
              </a:tr>
              <a:tr h="1161188">
                <a:tc gridSpan="5">
                  <a:txBody>
                    <a:bodyPr/>
                    <a:lstStyle/>
                    <a:p>
                      <a:pPr algn="l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</a:p>
                    <a:p>
                      <a:pPr algn="l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287084"/>
                  </a:ext>
                </a:extLst>
              </a:tr>
              <a:tr h="3935859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население о деятельности, о положении дел на территории муниципального образования, опубликование муниципальных правовых актов, обсуждение проектов муниципальных правовых актов по вопросам местного значения, доведение до сведения жителей муниципального образования официальной информации о социально-экономическом и культурном развитии муниципального образования, о развитии его общественной инфраструктуры и иной официальной информации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Общественно-политическая газета Талдомского городского округа «Заря»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от 24.12.2021 г. №2242 «О внесение изменений  в муниципальную программу Талдомского городского округа «Развитие институтов</a:t>
                      </a:r>
                      <a:r>
                        <a:rPr lang="ru-RU" sz="900" b="1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гражданского общества, повышение эффективности местного  самоуправления и реализации молодежной политики</a:t>
                      </a:r>
                      <a:r>
                        <a:rPr lang="ru-RU" sz="900" b="1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ru-RU" sz="900" b="1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2020-2024 г.</a:t>
                      </a:r>
                      <a:endParaRPr lang="ru-RU" sz="900" b="1" i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3 270,00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29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905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30819"/>
            <a:ext cx="7576618" cy="247686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Расходы бюджета с учетом интересов целевых групп пользователей ,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 на которые направлены мероприятия муниципальных программ на 2022 год 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158468"/>
              </p:ext>
            </p:extLst>
          </p:nvPr>
        </p:nvGraphicFramePr>
        <p:xfrm>
          <a:off x="660400" y="959667"/>
          <a:ext cx="8745647" cy="5158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385">
                  <a:extLst>
                    <a:ext uri="{9D8B030D-6E8A-4147-A177-3AD203B41FA5}">
                      <a16:colId xmlns:a16="http://schemas.microsoft.com/office/drawing/2014/main" val="1122519985"/>
                    </a:ext>
                  </a:extLst>
                </a:gridCol>
                <a:gridCol w="2381385">
                  <a:extLst>
                    <a:ext uri="{9D8B030D-6E8A-4147-A177-3AD203B41FA5}">
                      <a16:colId xmlns:a16="http://schemas.microsoft.com/office/drawing/2014/main" val="2231030505"/>
                    </a:ext>
                  </a:extLst>
                </a:gridCol>
                <a:gridCol w="1602319">
                  <a:extLst>
                    <a:ext uri="{9D8B030D-6E8A-4147-A177-3AD203B41FA5}">
                      <a16:colId xmlns:a16="http://schemas.microsoft.com/office/drawing/2014/main" val="1046927010"/>
                    </a:ext>
                  </a:extLst>
                </a:gridCol>
                <a:gridCol w="1050202">
                  <a:extLst>
                    <a:ext uri="{9D8B030D-6E8A-4147-A177-3AD203B41FA5}">
                      <a16:colId xmlns:a16="http://schemas.microsoft.com/office/drawing/2014/main" val="3768632973"/>
                    </a:ext>
                  </a:extLst>
                </a:gridCol>
                <a:gridCol w="1330356">
                  <a:extLst>
                    <a:ext uri="{9D8B030D-6E8A-4147-A177-3AD203B41FA5}">
                      <a16:colId xmlns:a16="http://schemas.microsoft.com/office/drawing/2014/main" val="3060705043"/>
                    </a:ext>
                  </a:extLst>
                </a:gridCol>
              </a:tblGrid>
              <a:tr h="93668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 поддержки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группа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и дата НПА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(чел.)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расходования (тыс. руб.)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85257"/>
                  </a:ext>
                </a:extLst>
              </a:tr>
              <a:tr h="774421"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«Жилище»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740831"/>
                  </a:ext>
                </a:extLst>
              </a:tr>
              <a:tr h="1221871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мероприятий по обеспечению жильем молодых семей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Молодые семьи</a:t>
                      </a: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от 16.12.2021 г. №2168 «О внесение в муниципальную программу Талдомского городского округа «Жилище»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2020-2024 г.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17 893,95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769596"/>
                  </a:ext>
                </a:extLst>
              </a:tr>
              <a:tr h="2109651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жилых помещений детям-сиротам и детям, оставшимся без попечения родителей, лицам из числа детей-сирот и детей, оставшихся без попечения родителей, по договорам найма специализированных жилых помещений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Дети-сироты и дети, оставшимся без попечения родителей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от 16.12.2021 г. №2168 «О внесение в муниципальную программу Талдомского городского округа «Жилище»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2020-2024 г.</a:t>
                      </a:r>
                      <a:endParaRPr lang="ru-RU" sz="9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3 323,00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499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477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8887" y="230820"/>
            <a:ext cx="8935770" cy="37576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Информация об общественно значимых проектах, реализуемых на территории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Талдомского городского округа в 2022 году -2024 году 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918284"/>
              </p:ext>
            </p:extLst>
          </p:nvPr>
        </p:nvGraphicFramePr>
        <p:xfrm>
          <a:off x="543208" y="851027"/>
          <a:ext cx="9270749" cy="5612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141">
                  <a:extLst>
                    <a:ext uri="{9D8B030D-6E8A-4147-A177-3AD203B41FA5}">
                      <a16:colId xmlns:a16="http://schemas.microsoft.com/office/drawing/2014/main" val="3517943511"/>
                    </a:ext>
                  </a:extLst>
                </a:gridCol>
                <a:gridCol w="1144704">
                  <a:extLst>
                    <a:ext uri="{9D8B030D-6E8A-4147-A177-3AD203B41FA5}">
                      <a16:colId xmlns:a16="http://schemas.microsoft.com/office/drawing/2014/main" val="4286430243"/>
                    </a:ext>
                  </a:extLst>
                </a:gridCol>
                <a:gridCol w="1163929">
                  <a:extLst>
                    <a:ext uri="{9D8B030D-6E8A-4147-A177-3AD203B41FA5}">
                      <a16:colId xmlns:a16="http://schemas.microsoft.com/office/drawing/2014/main" val="2903547527"/>
                    </a:ext>
                  </a:extLst>
                </a:gridCol>
                <a:gridCol w="1086416">
                  <a:extLst>
                    <a:ext uri="{9D8B030D-6E8A-4147-A177-3AD203B41FA5}">
                      <a16:colId xmlns:a16="http://schemas.microsoft.com/office/drawing/2014/main" val="2367785003"/>
                    </a:ext>
                  </a:extLst>
                </a:gridCol>
                <a:gridCol w="1059255">
                  <a:extLst>
                    <a:ext uri="{9D8B030D-6E8A-4147-A177-3AD203B41FA5}">
                      <a16:colId xmlns:a16="http://schemas.microsoft.com/office/drawing/2014/main" val="3548341631"/>
                    </a:ext>
                  </a:extLst>
                </a:gridCol>
                <a:gridCol w="1575304">
                  <a:extLst>
                    <a:ext uri="{9D8B030D-6E8A-4147-A177-3AD203B41FA5}">
                      <a16:colId xmlns:a16="http://schemas.microsoft.com/office/drawing/2014/main" val="4240030934"/>
                    </a:ext>
                  </a:extLst>
                </a:gridCol>
              </a:tblGrid>
              <a:tr h="93546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социально-значимого объекта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место реализации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ввода в эксплуатацию /срок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2022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2023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от реализации проекта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1958"/>
                  </a:ext>
                </a:extLst>
              </a:tr>
              <a:tr h="1757167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Строительство 5 станций очистки воды по</a:t>
                      </a:r>
                      <a:r>
                        <a:rPr lang="ru-RU" sz="11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адресу: </a:t>
                      </a:r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Московская</a:t>
                      </a:r>
                      <a:r>
                        <a:rPr lang="ru-RU" sz="11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область, Талдомский  городской округ, в деревнях </a:t>
                      </a:r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Николо-Кропотки, </a:t>
                      </a:r>
                      <a:r>
                        <a:rPr lang="ru-RU" sz="11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Ермолино</a:t>
                      </a:r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Нушполы, Павловичи, Юркино </a:t>
                      </a:r>
                    </a:p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13 203,02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30 807,07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(охват более 3,5 тыс. жителей)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Приведение в рабочее состояние объектов коммунальной инфраструктуры</a:t>
                      </a:r>
                    </a:p>
                    <a:p>
                      <a:pPr>
                        <a:defRPr/>
                      </a:pPr>
                      <a:endParaRPr lang="ru-RU" sz="11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749579"/>
                  </a:ext>
                </a:extLst>
              </a:tr>
              <a:tr h="1444797"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Открытие двух центров «Точка роста» в</a:t>
                      </a:r>
                      <a:r>
                        <a:rPr lang="ru-RU" sz="11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МОУ Запрудненская средняя образовательная школа №1</a:t>
                      </a:r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по адресу:</a:t>
                      </a:r>
                      <a:r>
                        <a:rPr lang="ru-RU" sz="11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Талдомский городской округ, поселок Запрудня, ул.Ленина, дом 19  и 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МОУ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СОШ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№ 2 Г. Талдома по  адресу: город Талдом, микрорайон Юбилейный, дом 47.</a:t>
                      </a:r>
                      <a:endParaRPr lang="ru-RU" sz="11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3 138,00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3 138,00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3 138,00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качество подготовки школьников, развитие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современных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технологических и гуманитарных навыков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540375"/>
                  </a:ext>
                </a:extLst>
              </a:tr>
              <a:tr h="1474765">
                <a:tc>
                  <a:txBody>
                    <a:bodyPr/>
                    <a:lstStyle/>
                    <a:p>
                      <a:pPr marL="0" marR="0" indent="0" algn="l" defTabSz="623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Капитальный ремонт и оснащение  оборудованием</a:t>
                      </a:r>
                      <a:r>
                        <a:rPr lang="ru-RU" altLang="ru-RU" sz="11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alt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здания МОУ СОШ №1 г. Талдома по адресу :  Московская область, Талдомский городской округ, </a:t>
                      </a:r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ул. Орлова , д.5</a:t>
                      </a:r>
                    </a:p>
                    <a:p>
                      <a:pPr defTabSz="623987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 altLang="ru-RU" sz="11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50 695,00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alt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Капитальный ремонт и оснащение  оборудованием</a:t>
                      </a:r>
                      <a:r>
                        <a:rPr lang="ru-RU" altLang="ru-RU" sz="11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alt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здания МОУ СОШ №1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4933316"/>
                  </a:ext>
                </a:extLst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9117366" y="624688"/>
            <a:ext cx="672809" cy="208231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529245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30819"/>
            <a:ext cx="7576618" cy="247686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Информация об общественно значимых проектах, реализуемых на территории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Талдомского городского округа в 2022 году -2024 году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644396"/>
              </p:ext>
            </p:extLst>
          </p:nvPr>
        </p:nvGraphicFramePr>
        <p:xfrm>
          <a:off x="534155" y="869133"/>
          <a:ext cx="8881449" cy="2455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8178">
                  <a:extLst>
                    <a:ext uri="{9D8B030D-6E8A-4147-A177-3AD203B41FA5}">
                      <a16:colId xmlns:a16="http://schemas.microsoft.com/office/drawing/2014/main" val="3517943511"/>
                    </a:ext>
                  </a:extLst>
                </a:gridCol>
                <a:gridCol w="1095469">
                  <a:extLst>
                    <a:ext uri="{9D8B030D-6E8A-4147-A177-3AD203B41FA5}">
                      <a16:colId xmlns:a16="http://schemas.microsoft.com/office/drawing/2014/main" val="4286430243"/>
                    </a:ext>
                  </a:extLst>
                </a:gridCol>
                <a:gridCol w="959667">
                  <a:extLst>
                    <a:ext uri="{9D8B030D-6E8A-4147-A177-3AD203B41FA5}">
                      <a16:colId xmlns:a16="http://schemas.microsoft.com/office/drawing/2014/main" val="2903547527"/>
                    </a:ext>
                  </a:extLst>
                </a:gridCol>
                <a:gridCol w="896293">
                  <a:extLst>
                    <a:ext uri="{9D8B030D-6E8A-4147-A177-3AD203B41FA5}">
                      <a16:colId xmlns:a16="http://schemas.microsoft.com/office/drawing/2014/main" val="2367785003"/>
                    </a:ext>
                  </a:extLst>
                </a:gridCol>
                <a:gridCol w="986828">
                  <a:extLst>
                    <a:ext uri="{9D8B030D-6E8A-4147-A177-3AD203B41FA5}">
                      <a16:colId xmlns:a16="http://schemas.microsoft.com/office/drawing/2014/main" val="3548341631"/>
                    </a:ext>
                  </a:extLst>
                </a:gridCol>
                <a:gridCol w="1865014">
                  <a:extLst>
                    <a:ext uri="{9D8B030D-6E8A-4147-A177-3AD203B41FA5}">
                      <a16:colId xmlns:a16="http://schemas.microsoft.com/office/drawing/2014/main" val="4240030934"/>
                    </a:ext>
                  </a:extLst>
                </a:gridCol>
              </a:tblGrid>
              <a:tr h="56667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социально-значимого объекта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место реализации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ввода в эксплуатацию /срок выполнения</a:t>
                      </a:r>
                    </a:p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2022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2023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от реализации проекта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1958"/>
                  </a:ext>
                </a:extLst>
              </a:tr>
              <a:tr h="1525654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Благоустройство 14  дворовых территорий, установка 13 детских площадок по следующим адресам:</a:t>
                      </a:r>
                      <a:r>
                        <a:rPr lang="ru-RU" sz="11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100" b="0" i="0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Талдомский городской округ,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п.Темпы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 </a:t>
                      </a:r>
                      <a:r>
                        <a:rPr lang="ru-RU" sz="11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Пановка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п. Запрудня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п. Северный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с. Квашенки, с. Новоникольское, г. Талдом,</a:t>
                      </a:r>
                      <a:r>
                        <a:rPr lang="ru-RU" sz="11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 Юркино, п. Вербилки.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42 251,14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45 805,71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Установка детских игровых площадок и благоустройство дворовых территорий Талдомского городского округа.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65246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990572"/>
              </p:ext>
            </p:extLst>
          </p:nvPr>
        </p:nvGraphicFramePr>
        <p:xfrm>
          <a:off x="534153" y="3322621"/>
          <a:ext cx="8899558" cy="1874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8180">
                  <a:extLst>
                    <a:ext uri="{9D8B030D-6E8A-4147-A177-3AD203B41FA5}">
                      <a16:colId xmlns:a16="http://schemas.microsoft.com/office/drawing/2014/main" val="1610420395"/>
                    </a:ext>
                  </a:extLst>
                </a:gridCol>
                <a:gridCol w="1095469">
                  <a:extLst>
                    <a:ext uri="{9D8B030D-6E8A-4147-A177-3AD203B41FA5}">
                      <a16:colId xmlns:a16="http://schemas.microsoft.com/office/drawing/2014/main" val="684830109"/>
                    </a:ext>
                  </a:extLst>
                </a:gridCol>
                <a:gridCol w="950614">
                  <a:extLst>
                    <a:ext uri="{9D8B030D-6E8A-4147-A177-3AD203B41FA5}">
                      <a16:colId xmlns:a16="http://schemas.microsoft.com/office/drawing/2014/main" val="208953807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26849384"/>
                    </a:ext>
                  </a:extLst>
                </a:gridCol>
                <a:gridCol w="977774">
                  <a:extLst>
                    <a:ext uri="{9D8B030D-6E8A-4147-A177-3AD203B41FA5}">
                      <a16:colId xmlns:a16="http://schemas.microsoft.com/office/drawing/2014/main" val="2272242075"/>
                    </a:ext>
                  </a:extLst>
                </a:gridCol>
                <a:gridCol w="1883121">
                  <a:extLst>
                    <a:ext uri="{9D8B030D-6E8A-4147-A177-3AD203B41FA5}">
                      <a16:colId xmlns:a16="http://schemas.microsoft.com/office/drawing/2014/main" val="789501242"/>
                    </a:ext>
                  </a:extLst>
                </a:gridCol>
              </a:tblGrid>
              <a:tr h="1874067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1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Ремонт</a:t>
                      </a:r>
                      <a:r>
                        <a:rPr lang="ru-RU" altLang="ru-RU" sz="11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altLang="ru-RU" sz="11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 подъездов</a:t>
                      </a:r>
                      <a:r>
                        <a:rPr lang="ru-RU" altLang="ru-RU" sz="11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  следующим адресам: </a:t>
                      </a:r>
                      <a:r>
                        <a:rPr lang="ru-RU" altLang="ru-RU" sz="1100" b="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г.Талдом</a:t>
                      </a:r>
                      <a:r>
                        <a:rPr lang="ru-RU" altLang="ru-RU" sz="11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Талдомский городской округ, р.п.Запрудня, </a:t>
                      </a:r>
                      <a:r>
                        <a:rPr lang="ru-RU" altLang="ru-RU" sz="1100" b="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р.п.Северный</a:t>
                      </a:r>
                      <a:r>
                        <a:rPr lang="ru-RU" altLang="ru-RU" sz="11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, деревня </a:t>
                      </a:r>
                      <a:r>
                        <a:rPr lang="ru-RU" altLang="ru-RU" sz="1100" b="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Пановка</a:t>
                      </a:r>
                      <a:r>
                        <a:rPr lang="ru-RU" altLang="ru-RU" sz="11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деревня </a:t>
                      </a:r>
                      <a:r>
                        <a:rPr lang="ru-RU" altLang="ru-RU" sz="1100" b="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Павлочи</a:t>
                      </a:r>
                      <a:r>
                        <a:rPr lang="ru-RU" altLang="ru-RU" sz="11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деревня </a:t>
                      </a:r>
                      <a:r>
                        <a:rPr lang="ru-RU" altLang="ru-RU" sz="1100" b="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Кошелево</a:t>
                      </a:r>
                      <a:r>
                        <a:rPr lang="ru-RU" altLang="ru-RU" sz="11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деревня </a:t>
                      </a:r>
                      <a:r>
                        <a:rPr lang="ru-RU" altLang="ru-RU" sz="1100" b="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Ермолино</a:t>
                      </a:r>
                      <a:r>
                        <a:rPr lang="ru-RU" altLang="ru-RU" sz="11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деревня Квашенки, деревня </a:t>
                      </a:r>
                      <a:r>
                        <a:rPr lang="ru-RU" altLang="ru-RU" sz="1100" b="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Новогуслево</a:t>
                      </a:r>
                      <a:r>
                        <a:rPr lang="ru-RU" altLang="ru-RU" sz="11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деревня Новоникольское.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100" baseline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2022-2024 год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11 634,00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6 156,00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6 156,00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Привести каждый подъезд Талдомского городского округа Московская область  к нормативному состоянию, повысив качество жизни населения</a:t>
                      </a:r>
                      <a:endParaRPr lang="ru-RU" sz="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639779"/>
                  </a:ext>
                </a:extLst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8555526" y="615636"/>
            <a:ext cx="1234650" cy="217283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113363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156570"/>
              </p:ext>
            </p:extLst>
          </p:nvPr>
        </p:nvGraphicFramePr>
        <p:xfrm>
          <a:off x="902208" y="987552"/>
          <a:ext cx="8426428" cy="4832957"/>
        </p:xfrm>
        <a:graphic>
          <a:graphicData uri="http://schemas.openxmlformats.org/drawingml/2006/table">
            <a:tbl>
              <a:tblPr/>
              <a:tblGrid>
                <a:gridCol w="2384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9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9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3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65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20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6369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Показатели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1100" b="1" dirty="0">
                          <a:latin typeface="Times New Roman"/>
                        </a:rPr>
                        <a:t>Ед.</a:t>
                      </a:r>
                    </a:p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изм.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Отчет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0" indent="0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023">
                <a:tc vMerge="1">
                  <a:txBody>
                    <a:bodyPr/>
                    <a:lstStyle/>
                    <a:p>
                      <a:endParaRPr sz="9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9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2020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2021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2022 г</a:t>
                      </a:r>
                      <a:r>
                        <a:rPr lang="ru" sz="1100" b="1" dirty="0">
                          <a:latin typeface="Times New Roman"/>
                        </a:rPr>
                        <a:t>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2023 г</a:t>
                      </a:r>
                      <a:r>
                        <a:rPr lang="ru" sz="1100" b="1" dirty="0">
                          <a:latin typeface="Times New Roman"/>
                        </a:rPr>
                        <a:t>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2024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47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1. Численность постоянного населения (на конец года)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46302,0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46302,0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46571,0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46971,0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47416,0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850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2. Естественный прирост населения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-392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-390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-415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-398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-405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996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3. Миграционный прирост населения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684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798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5789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4. Объем отгруженных товаров собственного производства, выполненных работ и услуг собственными силами по промышленным видам деятельности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endParaRPr lang="ru" sz="1100" b="1" dirty="0" smtClean="0">
                        <a:latin typeface="Times New Roman"/>
                      </a:endParaRPr>
                    </a:p>
                    <a:p>
                      <a:pPr marL="127000" indent="0"/>
                      <a:r>
                        <a:rPr lang="ru" sz="1100" b="1" dirty="0" smtClean="0">
                          <a:latin typeface="Times New Roman"/>
                        </a:rPr>
                        <a:t>млн</a:t>
                      </a:r>
                      <a:r>
                        <a:rPr lang="ru" sz="1100" b="1" dirty="0">
                          <a:latin typeface="Times New Roman"/>
                        </a:rPr>
                        <a:t>. руб.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2958,8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3390,9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3427,9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3483,0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3546,6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493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" sz="1100" b="1">
                          <a:latin typeface="Times New Roman"/>
                        </a:rPr>
                        <a:t>5. Инвестиции в основной капитал за счет всех источников финансирования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ru" sz="1100" b="1">
                          <a:latin typeface="Times New Roman"/>
                        </a:rPr>
                        <a:t>млн. руб.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2983,9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1100,0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1150,0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900,0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950,0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047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>
                          <a:latin typeface="Times New Roman"/>
                        </a:rPr>
                        <a:t>6. Ввод в эксплуатацию жилых домов за год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ru" sz="1100" b="1">
                          <a:latin typeface="Times New Roman"/>
                        </a:rPr>
                        <a:t>тыс. м</a:t>
                      </a:r>
                      <a:r>
                        <a:rPr lang="ru" sz="1100" b="1" baseline="3000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45,7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39,5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41,5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902">
                <a:tc>
                  <a:txBody>
                    <a:bodyPr/>
                    <a:lstStyle/>
                    <a:p>
                      <a:pPr indent="0">
                        <a:lnSpc>
                          <a:spcPts val="141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7. Уровень обеспеченности населения жильем (на конец года)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ru" sz="1100" b="1">
                          <a:latin typeface="Times New Roman"/>
                        </a:rPr>
                        <a:t>м</a:t>
                      </a:r>
                      <a:r>
                        <a:rPr lang="ru" sz="1100" b="1" baseline="30000">
                          <a:latin typeface="Times New Roman"/>
                        </a:rPr>
                        <a:t>2</a:t>
                      </a:r>
                      <a:r>
                        <a:rPr lang="ru" sz="1100" b="1">
                          <a:latin typeface="Times New Roman"/>
                        </a:rPr>
                        <a:t> / 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34,8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35,5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36,2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36,7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37,2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441">
                <a:tc>
                  <a:txBody>
                    <a:bodyPr/>
                    <a:lstStyle/>
                    <a:p>
                      <a:pPr indent="0">
                        <a:lnSpc>
                          <a:spcPts val="1440"/>
                        </a:lnSpc>
                      </a:pPr>
                      <a:r>
                        <a:rPr lang="ru" sz="1100" b="1">
                          <a:latin typeface="Times New Roman"/>
                        </a:rPr>
                        <a:t>8. Оборот розничной торговли в ценах соответствующих лет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ru" sz="1100" b="1">
                          <a:latin typeface="Times New Roman"/>
                        </a:rPr>
                        <a:t>млн. руб.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6277,2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6434,0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6671,0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7124,9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7795,3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02208" y="219808"/>
            <a:ext cx="8426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Основные показатели социально-экономического развития Талдомского городского округа</a:t>
            </a:r>
            <a:endParaRPr lang="ru-RU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30819"/>
            <a:ext cx="7576618" cy="247686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Информация об общественно значимых проектах, реализуемых на территории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Талдомского городского округа в 2022 году -2024 году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446759"/>
              </p:ext>
            </p:extLst>
          </p:nvPr>
        </p:nvGraphicFramePr>
        <p:xfrm>
          <a:off x="534155" y="1023041"/>
          <a:ext cx="9270749" cy="5417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285">
                  <a:extLst>
                    <a:ext uri="{9D8B030D-6E8A-4147-A177-3AD203B41FA5}">
                      <a16:colId xmlns:a16="http://schemas.microsoft.com/office/drawing/2014/main" val="3517943511"/>
                    </a:ext>
                  </a:extLst>
                </a:gridCol>
                <a:gridCol w="1167897">
                  <a:extLst>
                    <a:ext uri="{9D8B030D-6E8A-4147-A177-3AD203B41FA5}">
                      <a16:colId xmlns:a16="http://schemas.microsoft.com/office/drawing/2014/main" val="4286430243"/>
                    </a:ext>
                  </a:extLst>
                </a:gridCol>
                <a:gridCol w="760491">
                  <a:extLst>
                    <a:ext uri="{9D8B030D-6E8A-4147-A177-3AD203B41FA5}">
                      <a16:colId xmlns:a16="http://schemas.microsoft.com/office/drawing/2014/main" val="2903547527"/>
                    </a:ext>
                  </a:extLst>
                </a:gridCol>
                <a:gridCol w="778598">
                  <a:extLst>
                    <a:ext uri="{9D8B030D-6E8A-4147-A177-3AD203B41FA5}">
                      <a16:colId xmlns:a16="http://schemas.microsoft.com/office/drawing/2014/main" val="2367785003"/>
                    </a:ext>
                  </a:extLst>
                </a:gridCol>
                <a:gridCol w="805758">
                  <a:extLst>
                    <a:ext uri="{9D8B030D-6E8A-4147-A177-3AD203B41FA5}">
                      <a16:colId xmlns:a16="http://schemas.microsoft.com/office/drawing/2014/main" val="3548341631"/>
                    </a:ext>
                  </a:extLst>
                </a:gridCol>
                <a:gridCol w="2661720">
                  <a:extLst>
                    <a:ext uri="{9D8B030D-6E8A-4147-A177-3AD203B41FA5}">
                      <a16:colId xmlns:a16="http://schemas.microsoft.com/office/drawing/2014/main" val="4240030934"/>
                    </a:ext>
                  </a:extLst>
                </a:gridCol>
              </a:tblGrid>
              <a:tr h="71293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социально-значимого объекта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место реализации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ввода в эксплуатацию /срок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2022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2023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от реализации проекта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1958"/>
                  </a:ext>
                </a:extLst>
              </a:tr>
              <a:tr h="1028501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Газификация</a:t>
                      </a:r>
                      <a:r>
                        <a:rPr lang="ru-RU" sz="11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14-ти</a:t>
                      </a:r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жилых домов в  деревне</a:t>
                      </a:r>
                      <a:r>
                        <a:rPr lang="ru-RU" sz="11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Ермолино</a:t>
                      </a:r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. 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14 100,00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населенных</a:t>
                      </a: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пунктов Талдомского городского округа Московской области источниками газификации - газопроводами высокого и низкого давления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540375"/>
                  </a:ext>
                </a:extLst>
              </a:tr>
              <a:tr h="1028501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Выполнение строительно-монтажных работ по устройству дренажной системы по ул. Приозерная в </a:t>
                      </a:r>
                      <a:r>
                        <a:rPr lang="ru-RU" sz="11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рп</a:t>
                      </a:r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Запрудня.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15 885,32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Понижение уровня грунтовых вод позволит избежать сезонных подтоплений в подвалах жилых домов по ул. Приозерной.</a:t>
                      </a:r>
                    </a:p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4933316"/>
                  </a:ext>
                </a:extLst>
              </a:tr>
              <a:tr h="843034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Благоустройство территории  автовокзала с прилегающими территориями в центре поселка Запрудня. </a:t>
                      </a:r>
                    </a:p>
                    <a:p>
                      <a:pPr algn="just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45 355,00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и повышение комфортности условий проживания граждан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652464"/>
                  </a:ext>
                </a:extLst>
              </a:tr>
              <a:tr h="606381"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Рекультивация полигона на территории Талдомского городского округа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318 333,4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477 500,0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негативного воздействия на окружающую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среду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808118"/>
                  </a:ext>
                </a:extLst>
              </a:tr>
              <a:tr h="1149357">
                <a:tc>
                  <a:txBody>
                    <a:bodyPr/>
                    <a:lstStyle/>
                    <a:p>
                      <a:pPr algn="just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Реконструкция, капитальный ремонт канализационного коллектора  в поселке Северный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18 097,2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223 194,2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422 259,7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Приведение в рабочее состояние объектов коммунальной инфраструктуры</a:t>
                      </a:r>
                    </a:p>
                    <a:p>
                      <a:pPr algn="l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200045"/>
                  </a:ext>
                </a:extLst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9117366" y="796705"/>
            <a:ext cx="672809" cy="20823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495975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355107"/>
            <a:ext cx="7621006" cy="53265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Дефицит бюджета Талдомского городского округа Московской области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564942"/>
              </p:ext>
            </p:extLst>
          </p:nvPr>
        </p:nvGraphicFramePr>
        <p:xfrm>
          <a:off x="381740" y="3551069"/>
          <a:ext cx="9268287" cy="31087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04666">
                  <a:extLst>
                    <a:ext uri="{9D8B030D-6E8A-4147-A177-3AD203B41FA5}">
                      <a16:colId xmlns:a16="http://schemas.microsoft.com/office/drawing/2014/main" val="1938029732"/>
                    </a:ext>
                  </a:extLst>
                </a:gridCol>
                <a:gridCol w="1560623">
                  <a:extLst>
                    <a:ext uri="{9D8B030D-6E8A-4147-A177-3AD203B41FA5}">
                      <a16:colId xmlns:a16="http://schemas.microsoft.com/office/drawing/2014/main" val="2026271958"/>
                    </a:ext>
                  </a:extLst>
                </a:gridCol>
                <a:gridCol w="1484243">
                  <a:extLst>
                    <a:ext uri="{9D8B030D-6E8A-4147-A177-3AD203B41FA5}">
                      <a16:colId xmlns:a16="http://schemas.microsoft.com/office/drawing/2014/main" val="2034520794"/>
                    </a:ext>
                  </a:extLst>
                </a:gridCol>
                <a:gridCol w="1418755">
                  <a:extLst>
                    <a:ext uri="{9D8B030D-6E8A-4147-A177-3AD203B41FA5}">
                      <a16:colId xmlns:a16="http://schemas.microsoft.com/office/drawing/2014/main" val="854859058"/>
                    </a:ext>
                  </a:extLst>
                </a:gridCol>
              </a:tblGrid>
              <a:tr h="166509">
                <a:tc gridSpan="4">
                  <a:txBody>
                    <a:bodyPr/>
                    <a:lstStyle/>
                    <a:p>
                      <a:pPr algn="r" fontAlgn="b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рублей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0875063"/>
                  </a:ext>
                </a:extLst>
              </a:tr>
              <a:tr h="327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05624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62557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бюджета Талдомского городского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-14 372,842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-12 100,050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-5 000,160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6583797"/>
                  </a:ext>
                </a:extLst>
              </a:tr>
              <a:tr h="27527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процентах к общей сумме доходов без учета безвозмездных поступлений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898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1,15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898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0,89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898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0,34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950074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 финансирования дефицитов бюджетов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14 372,842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12 100,050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5 000,160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354971"/>
                  </a:ext>
                </a:extLst>
              </a:tr>
              <a:tr h="16897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Кредиты кредитных организаций в валюте Российской Федерации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7039083"/>
                  </a:ext>
                </a:extLst>
              </a:tr>
              <a:tr h="30581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Погашение полученных   кредитов от кредитных организаций в валюте Российской Федерации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013692"/>
                  </a:ext>
                </a:extLst>
              </a:tr>
              <a:tr h="4702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 бюджетами городских округов кредитов от кредитных организаций в валюте Российской Федерации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981446"/>
                  </a:ext>
                </a:extLst>
              </a:tr>
              <a:tr h="16897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остатков средств на счетах по учету средств бюджета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4 372,842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17 100,050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10 000,160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0640602"/>
                  </a:ext>
                </a:extLst>
              </a:tr>
              <a:tr h="31543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прочих остатков денежных средств бюджетов городских округов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381 149,030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-3 913 829,950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-3 718 224,840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6292284"/>
                  </a:ext>
                </a:extLst>
              </a:tr>
              <a:tr h="41085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Уменьшение прочих остатков денежных средств бюджетов городских округов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9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385 521,872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3 930 930,000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3 728 225,000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6286206"/>
                  </a:ext>
                </a:extLst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60399" y="834501"/>
            <a:ext cx="8874218" cy="1296139"/>
          </a:xfrm>
        </p:spPr>
        <p:txBody>
          <a:bodyPr>
            <a:normAutofit fontScale="90000"/>
          </a:bodyPr>
          <a:lstStyle/>
          <a:p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году – 14 372,842 тыс.руб.----------------------------------------------------------  1,15%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общей сумме доходов без учета</a:t>
            </a:r>
            <a:b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безвозмездных поступлений</a:t>
            </a:r>
            <a:b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году - 12100,050 тыс.руб. ------------------------------------------------------------ 0,89%</a:t>
            </a:r>
            <a:b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общей сумме доходов без учета</a:t>
            </a:r>
            <a:b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безвозмездных поступлений</a:t>
            </a:r>
            <a:b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году - 5000,160 тыс.руб.   ------------------------------------------------------------  0,34%</a:t>
            </a:r>
            <a:b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общей сумме доходов без учета</a:t>
            </a:r>
            <a:b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безвозмездных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поступлений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68171" y="3244334"/>
            <a:ext cx="91883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внутреннего финансирования дефицита бюджета Талдомского городского округа Московской области</a:t>
            </a:r>
            <a:endParaRPr lang="ru-RU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3781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152" y="950976"/>
            <a:ext cx="7199376" cy="27066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endParaRPr lang="ru" sz="1100" b="1" dirty="0">
              <a:latin typeface="Courier New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3968496"/>
            <a:ext cx="7997952" cy="13228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136"/>
              </a:lnSpc>
              <a:spcBef>
                <a:spcPts val="1260"/>
              </a:spcBef>
            </a:pPr>
            <a:endParaRPr lang="en-US" sz="1100" b="1" u="sng" dirty="0">
              <a:solidFill>
                <a:srgbClr val="0563C1"/>
              </a:solidFill>
              <a:latin typeface="Courier New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92469" y="1073227"/>
            <a:ext cx="7162683" cy="2331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r>
              <a:rPr lang="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«Бюджет для граждан» подготовлен Финансовым управлением администрации Талдомского городского округа</a:t>
            </a:r>
          </a:p>
          <a:p>
            <a:pPr indent="0"/>
            <a:r>
              <a:rPr lang="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Местонахождения : 141900, Московская область, г.Талдом, пл.К.Маркса, д.12</a:t>
            </a:r>
          </a:p>
          <a:p>
            <a:pPr indent="0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онтактный телефон:8(49620)6-08-27</a:t>
            </a:r>
          </a:p>
          <a:p>
            <a:pPr indent="0"/>
            <a:r>
              <a:rPr lang="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почта: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taldom_budget@mail.ru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работы: Понедельник-Пятница с 8.30-18.00, обед с 12.30 до 14.00. </a:t>
            </a:r>
          </a:p>
          <a:p>
            <a:pPr indent="0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Выходной: Суббота, Воскресенье.</a:t>
            </a:r>
          </a:p>
          <a:p>
            <a:pPr indent="0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Приемный день-Среда</a:t>
            </a:r>
          </a:p>
          <a:p>
            <a:pPr indent="0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9.00-17.00 (перерыв 12.30-14.00)</a:t>
            </a:r>
            <a:endParaRPr lang="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0630" y="182880"/>
            <a:ext cx="8548232" cy="60842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b="1" dirty="0">
                <a:latin typeface="Times New Roman"/>
              </a:rPr>
              <a:t>Основные показатели социально-экономического развития </a:t>
            </a:r>
            <a:r>
              <a:rPr lang="ru" b="1" dirty="0" smtClean="0">
                <a:latin typeface="Times New Roman"/>
              </a:rPr>
              <a:t>Талдомского городского округа</a:t>
            </a:r>
            <a:endParaRPr lang="ru" b="1" dirty="0">
              <a:latin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790411"/>
              </p:ext>
            </p:extLst>
          </p:nvPr>
        </p:nvGraphicFramePr>
        <p:xfrm>
          <a:off x="650630" y="1784837"/>
          <a:ext cx="8548233" cy="4124339"/>
        </p:xfrm>
        <a:graphic>
          <a:graphicData uri="http://schemas.openxmlformats.org/drawingml/2006/table">
            <a:tbl>
              <a:tblPr/>
              <a:tblGrid>
                <a:gridCol w="2838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5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6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77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5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61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4294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Показатели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Ед.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Отчет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329">
                <a:tc vMerge="1">
                  <a:txBody>
                    <a:bodyPr/>
                    <a:lstStyle/>
                    <a:p>
                      <a:endParaRPr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изм.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2020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2021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</a:t>
                      </a:r>
                      <a:r>
                        <a:rPr lang="ru" sz="1100" b="1" dirty="0" smtClean="0">
                          <a:latin typeface="Times New Roman"/>
                        </a:rPr>
                        <a:t>г</a:t>
                      </a:r>
                      <a:r>
                        <a:rPr lang="ru" sz="1100" b="1" dirty="0">
                          <a:latin typeface="Times New Roman"/>
                        </a:rPr>
                        <a:t>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2022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2023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2024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82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Фонд заработной платы, всего по городскому округу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4635,4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5048,5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5232,6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5434,9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5666,2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517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Среднемесячная начисленная заработная плата работников, всего по городскому округу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45211,1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48174,5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49862,8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51690,1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53645,0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517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 Среднемесячная номинальная начисленная заработная плата педагогических работников общеобразовательных организаций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54502,3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54956,2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54956,2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55969,1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59383,1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29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 Среднемесячная номинальная начисленная заработная плата педагогических работников дошкольных образовательных организаций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52890,6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54499,6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54499,6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54499,6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54499,6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4952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 Среднемесячная номинальная начисленная заработная плата педагогических работников организаций дополнительного образования детей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63216,8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63348,9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63348,9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63348,9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63348,9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7634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 Среднемесячная начисленная заработная плата работников муниципальных учреждений культуры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ru-RU" sz="1100" b="1" spc="0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52240,5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52240,5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52751,2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55969,1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59383,2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6552" y="182880"/>
            <a:ext cx="8994648" cy="669974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бюджетной и налоговой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Талдомского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2024 годы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592" y="1048512"/>
            <a:ext cx="9543288" cy="5638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>
              <a:lnSpc>
                <a:spcPts val="1200"/>
              </a:lnSpc>
            </a:pPr>
            <a:endParaRPr lang="ru" sz="900" b="1" dirty="0">
              <a:latin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2177" y="791307"/>
            <a:ext cx="888902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Основные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бюджетной и налоговой политики Талдомского городского округа на 2022 год и на плановый период 2023 и 2024 годов определены на основе прогноза социально-экономического развития Московской области, Талдомского городского округа на 2022-2024 годы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Бюджет Талдомского городского округа на 2022 год и плановый период 2023 и 2024 годов сформирован с учётом восстановления темпов роста экономики в 2021 году и умеренным экономическим ростом в 2022-2024 годов.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Бюджетная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налоговая политика будет строиться в условиях действующего налогового и бюджетного законодательства, а также в условиях реализации всех полномочий по решению вопросов местного значения органами местного самоуправления Талдомского городского округа.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Основными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целями бюджетной и налоговой политики Талдомского городского округа на 2022-2024 годы являются: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сбалансированность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устойчивость бюджетной системы;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безусловное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принятых бюджетных обязательств Талдомского городского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повышение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бюджетных расходов.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Для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указанных целей будет продолжена работа по решению задач, обеспечивающих: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для социально-экономического развития Талдомского городского округа и привлечения инвестиций;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мер, направленных на увеличение налоговых и неналоговых доходов бюджета Талдомского городского округа;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управления муниципальным имуществом Талдомского городского округа;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бюджетного процесса, в том числе программного подхода в бюджетном процессе, внедрение типового бюджета, работа в ГИС РЭБ.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населению Талдомского городского округа качественных муниципальных услуг на основе муниципального задания;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системы управления бюджетными расходами за счет оптимизации их структуры по всем отраслям социально-культурной сферы;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умеренной политики в сфере заимствований и управления муниципальным долгом Талдомского городского округа 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Реализация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задач будет обеспечена за счет исполнения показателей прогноза социально – экономического развития Талдомского городского округа на 2022-2024 годы.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354" y="272562"/>
            <a:ext cx="9240715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  налоговой политики в Талдомском городском округе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году и на среднесрочную перспективу 2023-2024 годов налоговая политика Талдомского городского округа направлена на обеспечение сбалансированности и устойчивости бюджетной системы, выполнения расходных обязательств, роста налоговых и неналоговых доходов бюджета в период существенного влияния неблагоприятных факторов, связанных с короновирусной пандемией.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действующей налоговой системы Российской Федерации основные направления налоговой политики Талдомского городского округа в 2022-2024 годах включают: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повышение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предпринимательской активности;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содействие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малого и среднего предпринимательства;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дальнейшее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инвестиционного климата;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установление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налоговых льгот на временной основе и обязательный анализ эффективности их применения.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Для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планируемых параметров доходной части бюджета на 2022 год, определенных в условиях действующего налогового и бюджетного законодательства будет продолжена работа по стабилизации доли собственных налоговых и неналоговых доходов в общей сумме доходов бюджета округа.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расширения налоговой базы имущественных налогов предстоит активизировать работу по проведению инвентаризации и учета объектов недвижимости, принадлежащим физическим лицам, постановке на кадастровый учет земельных участков, применения кадастровой стоимости в качестве налоговой базы по имущественным налогам.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Будет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продолжена работа по оценке эффективности применения местных налоговых льгот в целях их ежегодного обновления и актуализации.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929605"/>
              </p:ext>
            </p:extLst>
          </p:nvPr>
        </p:nvGraphicFramePr>
        <p:xfrm>
          <a:off x="281354" y="4502612"/>
          <a:ext cx="9164487" cy="24688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844238">
                  <a:extLst>
                    <a:ext uri="{9D8B030D-6E8A-4147-A177-3AD203B41FA5}">
                      <a16:colId xmlns:a16="http://schemas.microsoft.com/office/drawing/2014/main" val="992068863"/>
                    </a:ext>
                  </a:extLst>
                </a:gridCol>
                <a:gridCol w="1814906">
                  <a:extLst>
                    <a:ext uri="{9D8B030D-6E8A-4147-A177-3AD203B41FA5}">
                      <a16:colId xmlns:a16="http://schemas.microsoft.com/office/drawing/2014/main" val="409080459"/>
                    </a:ext>
                  </a:extLst>
                </a:gridCol>
                <a:gridCol w="1505343">
                  <a:extLst>
                    <a:ext uri="{9D8B030D-6E8A-4147-A177-3AD203B41FA5}">
                      <a16:colId xmlns:a16="http://schemas.microsoft.com/office/drawing/2014/main" val="2068231797"/>
                    </a:ext>
                  </a:extLst>
                </a:gridCol>
              </a:tblGrid>
              <a:tr h="415617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    тыс. руб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 объеме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налоговых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доходов,  %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8482798"/>
                  </a:ext>
                </a:extLst>
              </a:tr>
              <a:tr h="206992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885000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783863"/>
                  </a:ext>
                </a:extLst>
              </a:tr>
              <a:tr h="212984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103000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6484459"/>
                  </a:ext>
                </a:extLst>
              </a:tr>
              <a:tr h="477164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автомобильный и прямогонный бензин, дизельное топливо, моторные масла для дизельных и (или) карбюраторных (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инжекторных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двигателей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40318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4620038"/>
                  </a:ext>
                </a:extLst>
              </a:tr>
              <a:tr h="196186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94000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7574635"/>
                  </a:ext>
                </a:extLst>
              </a:tr>
              <a:tr h="239697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683395"/>
                  </a:ext>
                </a:extLst>
              </a:tr>
              <a:tr h="208171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713454"/>
                  </a:ext>
                </a:extLst>
              </a:tr>
              <a:tr h="234862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43000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8320802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81355" y="3917837"/>
            <a:ext cx="93420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и объемы налоговых доходов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бюджета 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4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250" y="228600"/>
            <a:ext cx="9144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неналоговым доходам будет продолжена работа по постепенной замене аренды муниципального имущества на налоговые доходы путем продажи земель из аренды в собственность и постепенной продажи муниципального имущества, не требующегося для выполнения полномочий.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году будет продолжена работа с населением по вовлечению в налоговый оборот незарегистрированных объектов недвижимого имущества и уплаты на территории Талдомского городского округа налога на имущество физических лиц, исходя из кадастровой стоимости объектов налогообложения.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Продолжится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совершенствованию местного налогового законодательства, проведению постоянного мониторинга нормативных правовых актов с целью приведения их в соответствие с изменениями, внесенными в законодательство Российской Федерации о налогах и сборах.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налоговой политики будет продолжена практика налогового администрирования в рамках работы Межведомственной комиссии по мобилизации доходов бюджета Талдомского городского округа.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бюджетной политики и принципы формирования расходов бюджета Талдомского городского округа на 2022 год  и плановый период 2023-2024 годов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Бюджетная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политика в области расходов в 2022-2024 годах будет направлена, в первую очередь на дальнейшее развитие экономики и социальной сферы, сохранение социальной направленности бюджета, повышение результативности бюджетных расходов, развитие программно-целевых методов управления.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этом, учитывая, что объем расходов бюджета Талдомского городского округа ограничен его доходными возможностями, бюджетная политика в области расходов будет направлена на безусловное исполнение в полном объеме действующих расходных обязательств.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Приоритетом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бюджетной политики Талдомского городского округа является её социальная направленность – удовлетворение потребностей граждан в услугах образования, культурном и духовном развитии, информации, досуге, обеспечении социальных гарантий и социальной защиты граждан, в отношении которых на уровне городского округа существуют финансовые обязательства.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Основные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 расходов бюджета Талдомского городского округа в 2022 году определены с учетом необходимости решения неотложных проблем экономического и социального развития округа, достижения целевых показателей, обозначенных в Указе Президента РФ от 7 мая 2018 года, участие в реализации национальных проектов на территории округа. В их числе: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повышение эффективности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качества услуг в сфере образования, культуры, физической культуры и спорта;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оптимизация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бюджетных учреждений на оплату коммунальных услуг и материальные затраты;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реализация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программ Талдомского городского округа.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Удельный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 расходов на социально – культурную сферу, включающих в себя расходы на образование, социальную политику, культуру, физкультуру и спорт, остается на протяжении нескольких лет стабильно высоким. В 2022 году данная тенденция сохранится и на финансирование указанных отраслей будет направлено 48,0 процентов всех расходов бюджета, в том числе доля расходов на образование составит 34,8 % от всех расходов бюджета, на культуру - 8,1%, на физкультуру и спорт – 2,9 %, социальную политику – 2,3 %.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18484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250" y="228600"/>
            <a:ext cx="905522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Будет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продолжена работа по содержанию всей имеющейся сети бюджетных учреждений в отраслях образования, культуры, физической культуры и спорта, укреплению их материально-технической базы, созданию безопасных условий пребывания в учреждениях социально-культурной сферы. Приоритетным направлением бюджетной политики на 2022 год в сфере образования является повышение эффективности расходов на функционирование отрасли, поддержание уровня оплаты труда работников образовательных учреждений, удовлетворение потребности в местах в детских дошкольных учреждениях, дальнейшее развитие учреждений дополнительного образования детей в сфере культуры. Будет продолжена работа по обновлению материально-технической базы для реализации основных и дополнительных общеобразовательных программ цифрового и гуманитарного профилей в сельских школах округа. В сфере социальной защиты населения приоритетными являются дальнейшее развитие и совершенствование мер социальной поддержки отдельных категорий граждан городского округа, создание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безбарьерной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среды для людей с ограниченными возможностями здоровья, безусловное выполнение обязательств по выплате социальных пособий и компенсаций. Будет продолжена политика стабилизации доли расходов бюджета на управление путем оптимизации структуры управления, уменьшения непроизводительных расходов. В 2022 году указанные расходы в структуре расходов бюджета составят 6,0 % от всех расходов бюджета.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Дальнейшее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получит система предоставления государственных и муниципальных услуг на базе многофункционального центра предоставления государственных и муниципальных услуг.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Продолжится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организации и совершенствованию транспортного обслуживания населения по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внутримуниципальным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маршрутам.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Планируется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долгосрочного договора на транспортное обслуживание населения округа сроком на 5 лет, 56485,0 тыс. руб. будет выделено из бюджета в 2022 году на транспортное обслуживание населения округа. Реализация бюджетной политики в области транспортного обслуживания позволит сохранить действующую маршрутную сеть и гарантировать предоставление услуг транспортом общего пользования на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внутримуниципальных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маршрутах с низким пассажиропотоком.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За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 средств Дорожного фонда и доходов бюджета Талдомского городского округа предусмотрены ассигнования в сумме 277513,0 тыс.руб.  на содержание и ремонт автомобильных дорог общего пользования.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На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муниципальную поддержку развития малого и среднего предпринимательства в</a:t>
            </a:r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Талдомском городского округе будет направлено 3300,0 тыс. рублей. Финансирование будет осуществляться в рамках реализации мероприятий соответствующей муниципальной программы Талдомского городского округа, направленных на создание и развитие инфраструктуры поддержки субъектов малого и среднего предпринимательства.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Будет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продолжена программа предоставления социальных выплат на приобретение жилья молодым семьям, программа формирования современной комфортной среды проживания, программа переселения граждан из аварийного жилья, программы экологического благополучия территории и безопасности населения.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68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5666</TotalTime>
  <Words>10213</Words>
  <Application>Microsoft Office PowerPoint</Application>
  <PresentationFormat>Лист A4 (210x297 мм)</PresentationFormat>
  <Paragraphs>2843</Paragraphs>
  <Slides>42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9" baseType="lpstr">
      <vt:lpstr>Arial</vt:lpstr>
      <vt:lpstr>Calibri</vt:lpstr>
      <vt:lpstr>Courier New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2022 году – 14 372,842 тыс.руб.----------------------------------------------------------  1,15%                                                                                                                        к общей сумме доходов без учета                                                                                                                                                                           безвозмездных поступлений 2023 году - 12100,050 тыс.руб. ------------------------------------------------------------ 0,89%                                                                                                                        к общей сумме доходов без учета                                                                                                                                                                           безвозмездных поступлений 2024 году - 5000,160 тыс.руб.   ------------------------------------------------------------  0,34%                                                                                                                                                                     к общей сумме доходов без учета                                                                                                                                                                           безвозмездных поступлений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443</cp:revision>
  <cp:lastPrinted>2022-04-11T12:10:32Z</cp:lastPrinted>
  <dcterms:modified xsi:type="dcterms:W3CDTF">2022-04-11T13:35:17Z</dcterms:modified>
</cp:coreProperties>
</file>